
<file path=[Content_Types].xml><?xml version="1.0" encoding="utf-8"?>
<Types xmlns="http://schemas.openxmlformats.org/package/2006/content-types">
  <Default Extension="xml" ContentType="application/xml"/>
  <Default Extension="jpg" ContentType="image/jpeg"/>
  <Default Extension="tiff" ContentType="image/tiff"/>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9"/>
  </p:notesMasterIdLst>
  <p:sldIdLst>
    <p:sldId id="256" r:id="rId2"/>
    <p:sldId id="356" r:id="rId3"/>
    <p:sldId id="331" r:id="rId4"/>
    <p:sldId id="357" r:id="rId5"/>
    <p:sldId id="327" r:id="rId6"/>
    <p:sldId id="348" r:id="rId7"/>
    <p:sldId id="358" r:id="rId8"/>
    <p:sldId id="332" r:id="rId9"/>
    <p:sldId id="353" r:id="rId10"/>
    <p:sldId id="370" r:id="rId11"/>
    <p:sldId id="343" r:id="rId12"/>
    <p:sldId id="373" r:id="rId13"/>
    <p:sldId id="354" r:id="rId14"/>
    <p:sldId id="363" r:id="rId15"/>
    <p:sldId id="364" r:id="rId16"/>
    <p:sldId id="365" r:id="rId17"/>
    <p:sldId id="349" r:id="rId18"/>
    <p:sldId id="376" r:id="rId19"/>
    <p:sldId id="366" r:id="rId20"/>
    <p:sldId id="377" r:id="rId21"/>
    <p:sldId id="352" r:id="rId22"/>
    <p:sldId id="368" r:id="rId23"/>
    <p:sldId id="367" r:id="rId24"/>
    <p:sldId id="378" r:id="rId25"/>
    <p:sldId id="355" r:id="rId26"/>
    <p:sldId id="369" r:id="rId27"/>
    <p:sldId id="372" r:id="rId28"/>
    <p:sldId id="371" r:id="rId29"/>
    <p:sldId id="311" r:id="rId30"/>
    <p:sldId id="359" r:id="rId31"/>
    <p:sldId id="374" r:id="rId32"/>
    <p:sldId id="375" r:id="rId33"/>
    <p:sldId id="344" r:id="rId34"/>
    <p:sldId id="346" r:id="rId35"/>
    <p:sldId id="347" r:id="rId36"/>
    <p:sldId id="345" r:id="rId37"/>
    <p:sldId id="350"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265B"/>
    <a:srgbClr val="00546B"/>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8551" autoAdjust="0"/>
  </p:normalViewPr>
  <p:slideViewPr>
    <p:cSldViewPr>
      <p:cViewPr varScale="1">
        <p:scale>
          <a:sx n="101" d="100"/>
          <a:sy n="101" d="100"/>
        </p:scale>
        <p:origin x="-1304" y="-112"/>
      </p:cViewPr>
      <p:guideLst>
        <p:guide orient="horz" pos="2160"/>
        <p:guide pos="2880"/>
      </p:guideLst>
    </p:cSldViewPr>
  </p:slideViewPr>
  <p:notesTextViewPr>
    <p:cViewPr>
      <p:scale>
        <a:sx n="100" d="100"/>
        <a:sy n="100" d="100"/>
      </p:scale>
      <p:origin x="0" y="0"/>
    </p:cViewPr>
  </p:notesTextViewPr>
  <p:notesViewPr>
    <p:cSldViewPr>
      <p:cViewPr>
        <p:scale>
          <a:sx n="125" d="100"/>
          <a:sy n="125" d="100"/>
        </p:scale>
        <p:origin x="1088" y="-325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5B52C6-194E-4965-9EA3-B9315A7EDED9}" type="datetimeFigureOut">
              <a:rPr lang="en-US" smtClean="0"/>
              <a:pPr/>
              <a:t>5/11/17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ED500C-9DC7-4ED4-A3A7-1DE0F3EB20E1}" type="slidenum">
              <a:rPr lang="en-US" smtClean="0"/>
              <a:pPr/>
              <a:t>‹#›</a:t>
            </a:fld>
            <a:endParaRPr lang="en-US"/>
          </a:p>
        </p:txBody>
      </p:sp>
    </p:spTree>
    <p:extLst>
      <p:ext uri="{BB962C8B-B14F-4D97-AF65-F5344CB8AC3E}">
        <p14:creationId xmlns:p14="http://schemas.microsoft.com/office/powerpoint/2010/main" val="2477464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ED500C-9DC7-4ED4-A3A7-1DE0F3EB20E1}" type="slidenum">
              <a:rPr lang="en-US" smtClean="0"/>
              <a:pPr/>
              <a:t>1</a:t>
            </a:fld>
            <a:endParaRPr lang="en-US"/>
          </a:p>
        </p:txBody>
      </p:sp>
    </p:spTree>
    <p:extLst>
      <p:ext uri="{BB962C8B-B14F-4D97-AF65-F5344CB8AC3E}">
        <p14:creationId xmlns:p14="http://schemas.microsoft.com/office/powerpoint/2010/main" val="3719299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err="1" smtClean="0"/>
              <a:t>Zingerman’s</a:t>
            </a:r>
            <a:r>
              <a:rPr lang="en-US" baseline="0" dirty="0" smtClean="0"/>
              <a:t> is a collection of food related businesses including the original deli plus a bakery, a creamery, a coffee company, a candy manufacturer, a catering company, a mail order company, and a training business (</a:t>
            </a:r>
            <a:r>
              <a:rPr lang="en-US" baseline="0" dirty="0" err="1" smtClean="0"/>
              <a:t>ZingTrain</a:t>
            </a:r>
            <a:r>
              <a:rPr lang="en-US" baseline="0" dirty="0" smtClean="0"/>
              <a:t>). They needed to grow but decided to diversify rather than franchise. </a:t>
            </a:r>
          </a:p>
          <a:p>
            <a:pPr marL="171450" indent="-171450">
              <a:buFont typeface="Arial" panose="020B0604020202020204" pitchFamily="34" charset="0"/>
              <a:buChar char="•"/>
            </a:pPr>
            <a:r>
              <a:rPr lang="en-US" baseline="0" dirty="0" smtClean="0"/>
              <a:t>They’ve created a great customer service culture by providing a clear framework for how business is done and a shared language, and then empowering employees to make good decisions within that framework. </a:t>
            </a:r>
          </a:p>
          <a:p>
            <a:pPr marL="171450" indent="-171450">
              <a:buFont typeface="Arial" panose="020B0604020202020204" pitchFamily="34" charset="0"/>
              <a:buChar char="•"/>
            </a:pPr>
            <a:r>
              <a:rPr lang="en-US" baseline="0" dirty="0" smtClean="0"/>
              <a:t>The founders, Ari </a:t>
            </a:r>
            <a:r>
              <a:rPr lang="en-US" baseline="0" dirty="0" err="1" smtClean="0"/>
              <a:t>Weinzweig</a:t>
            </a:r>
            <a:r>
              <a:rPr lang="en-US" baseline="0" dirty="0" smtClean="0"/>
              <a:t> and Paul Saginaw, personally orient all new employees into the company’s culture. Part of their framework are their guides for handling various situations, such as the 3 Steps to Great Service, the 10 Rules of Finance , the 4 Steps to Productive Resolution of Differences, which give employees a shared language and enable them to make good individual decisions within the shared structure of how business is done. They have their own take on open book management and even provide training in various aspects of good business practices to other businesses. You can visit their website and read blog posts about a lot of these.</a:t>
            </a:r>
          </a:p>
          <a:p>
            <a:pPr marL="171450" indent="-171450">
              <a:buFont typeface="Arial" panose="020B0604020202020204" pitchFamily="34" charset="0"/>
              <a:buChar char="•"/>
            </a:pPr>
            <a:r>
              <a:rPr lang="en-US" baseline="0" dirty="0" smtClean="0"/>
              <a:t>https://www.zingtrain.com/training-and-business-systems (see blog posts at bottom right of each page)</a:t>
            </a:r>
          </a:p>
        </p:txBody>
      </p:sp>
      <p:sp>
        <p:nvSpPr>
          <p:cNvPr id="4" name="Slide Number Placeholder 3"/>
          <p:cNvSpPr>
            <a:spLocks noGrp="1"/>
          </p:cNvSpPr>
          <p:nvPr>
            <p:ph type="sldNum" sz="quarter" idx="10"/>
          </p:nvPr>
        </p:nvSpPr>
        <p:spPr/>
        <p:txBody>
          <a:bodyPr/>
          <a:lstStyle/>
          <a:p>
            <a:fld id="{A4ED500C-9DC7-4ED4-A3A7-1DE0F3EB20E1}" type="slidenum">
              <a:rPr lang="en-US" smtClean="0"/>
              <a:t>10</a:t>
            </a:fld>
            <a:endParaRPr lang="en-US"/>
          </a:p>
        </p:txBody>
      </p:sp>
    </p:spTree>
    <p:extLst>
      <p:ext uri="{BB962C8B-B14F-4D97-AF65-F5344CB8AC3E}">
        <p14:creationId xmlns:p14="http://schemas.microsoft.com/office/powerpoint/2010/main" val="11497346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In startups, very natural for people to wear many hats</a:t>
            </a:r>
          </a:p>
          <a:p>
            <a:pPr marL="171450" indent="-171450">
              <a:buFont typeface="Arial" charset="0"/>
              <a:buChar char="•"/>
            </a:pPr>
            <a:r>
              <a:rPr lang="en-US" dirty="0" smtClean="0"/>
              <a:t>Most importantly, can everyone</a:t>
            </a:r>
            <a:r>
              <a:rPr lang="en-US" baseline="0" dirty="0" smtClean="0"/>
              <a:t> serve customers? Many startups train EVERYONE, regardless of formal role, to be able to serve customers (</a:t>
            </a:r>
            <a:r>
              <a:rPr lang="en-US" baseline="0" dirty="0" err="1" smtClean="0"/>
              <a:t>Warby</a:t>
            </a:r>
            <a:r>
              <a:rPr lang="en-US" baseline="0" dirty="0" smtClean="0"/>
              <a:t> Parker – all employees able to serve customers in show room; Constant Therapy – everyone, including coders, takes turns talking with customers so they can really understand customer needs and better design the product to meet those needs)</a:t>
            </a:r>
            <a:endParaRPr lang="en-US" dirty="0" smtClean="0"/>
          </a:p>
          <a:p>
            <a:pPr marL="171450" indent="-171450">
              <a:buFont typeface="Arial" charset="0"/>
              <a:buChar char="•"/>
            </a:pPr>
            <a:r>
              <a:rPr lang="en-US" dirty="0" smtClean="0"/>
              <a:t>Quick</a:t>
            </a:r>
            <a:r>
              <a:rPr lang="en-US" baseline="0" dirty="0" smtClean="0"/>
              <a:t> check in – where do participants currently stand with cross training?</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11</a:t>
            </a:fld>
            <a:endParaRPr lang="en-US"/>
          </a:p>
        </p:txBody>
      </p:sp>
    </p:spTree>
    <p:extLst>
      <p:ext uri="{BB962C8B-B14F-4D97-AF65-F5344CB8AC3E}">
        <p14:creationId xmlns:p14="http://schemas.microsoft.com/office/powerpoint/2010/main" val="39284093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charset="0"/>
              <a:buNone/>
            </a:pPr>
            <a:r>
              <a:rPr lang="en-US" b="1" dirty="0" smtClean="0"/>
              <a:t>WHY:</a:t>
            </a:r>
            <a:r>
              <a:rPr lang="en-US" dirty="0" smtClean="0"/>
              <a:t> </a:t>
            </a:r>
          </a:p>
          <a:p>
            <a:pPr marL="171450" indent="-171450">
              <a:buFont typeface="Arial" charset="0"/>
              <a:buChar char="•"/>
            </a:pPr>
            <a:r>
              <a:rPr lang="en-US" dirty="0" smtClean="0"/>
              <a:t>On a small team, one person being sick or out can impact the performance of the entire team, so there needs to be some redundancy in skill sets.</a:t>
            </a:r>
          </a:p>
          <a:p>
            <a:pPr marL="171450" indent="-171450">
              <a:buFont typeface="Arial" charset="0"/>
              <a:buChar char="•"/>
            </a:pPr>
            <a:r>
              <a:rPr lang="en-US" dirty="0" smtClean="0"/>
              <a:t>Anyone</a:t>
            </a:r>
            <a:r>
              <a:rPr lang="en-US" baseline="0" dirty="0" smtClean="0"/>
              <a:t> should be able to handle customer emails and calls and not have to wait for someone who’s not there</a:t>
            </a:r>
            <a:endParaRPr lang="en-US" dirty="0" smtClean="0"/>
          </a:p>
          <a:p>
            <a:pPr marL="171450" indent="-171450">
              <a:buFont typeface="Arial" charset="0"/>
              <a:buChar char="•"/>
            </a:pPr>
            <a:r>
              <a:rPr lang="en-US" dirty="0" smtClean="0"/>
              <a:t>Reduce risks. Cross-trained employees can fill the shoes of absent team members (sick, family emergency, vacation), or move between departments based on workflows. Employees benefit from gaining both additional skills and a new perspective about how different parts of the company fit together. </a:t>
            </a:r>
          </a:p>
          <a:p>
            <a:pPr marL="171450" indent="-171450">
              <a:buFont typeface="Arial" charset="0"/>
              <a:buChar char="•"/>
            </a:pPr>
            <a:r>
              <a:rPr lang="en-US" dirty="0" smtClean="0"/>
              <a:t>Pretty natural in startups which</a:t>
            </a:r>
            <a:r>
              <a:rPr lang="en-US" baseline="0" dirty="0" smtClean="0"/>
              <a:t> often hire people who can wear multiple hats</a:t>
            </a:r>
            <a:endParaRPr lang="en-US" dirty="0" smtClean="0"/>
          </a:p>
          <a:p>
            <a:pPr marL="171450" indent="-171450">
              <a:buFont typeface="Arial" charset="0"/>
              <a:buChar char="•"/>
            </a:pPr>
            <a:r>
              <a:rPr lang="en-US" dirty="0" smtClean="0"/>
              <a:t>A cross-trained workforce can promote teamwork within the organization. Since employees have been trained in other jobs and recognize the overall goals and operations of each department, interdepartmental misunderstandings can be reduced and teamwork fostered. For instance, during busy periods, sales can assist in accounting, warehouse personnel can help shipping and administrative workers can answer customer inquiries</a:t>
            </a:r>
            <a:r>
              <a:rPr lang="en-US" baseline="0" dirty="0" smtClean="0"/>
              <a:t> (better customer service – no “that’s not my department” frustration).</a:t>
            </a:r>
            <a:endParaRPr lang="en-US" dirty="0" smtClean="0"/>
          </a:p>
          <a:p>
            <a:pPr marL="171450" indent="-171450">
              <a:buFont typeface="Arial" charset="0"/>
              <a:buChar char="•"/>
            </a:pPr>
            <a:r>
              <a:rPr lang="en-US" dirty="0" smtClean="0"/>
              <a:t>Cross-training your employees to mitigate risk may involve developing your team’s capacity so your company has the flexibility to respond to fluctuating workflows. It can also include training for different skill sets in the event that a key employee leaves, or as a way to prepare a lower-level employee to move up in the organization. </a:t>
            </a:r>
          </a:p>
          <a:p>
            <a:pPr marL="171450" indent="-171450">
              <a:buFont typeface="Arial" charset="0"/>
              <a:buChar char="•"/>
            </a:pPr>
            <a:r>
              <a:rPr lang="en-US" dirty="0" smtClean="0"/>
              <a:t>“I-shaped individuals” - experts in their area who have an extremely limited ability to collaborate across disciplines. “T-shaped individuals” - deep expertise in one area and a working understanding across disciplines, which gives them insight into the bigger picture.</a:t>
            </a:r>
          </a:p>
          <a:p>
            <a:pPr marL="171450" indent="-171450">
              <a:buFont typeface="Arial" charset="0"/>
              <a:buChar char="•"/>
            </a:pPr>
            <a:r>
              <a:rPr lang="en-US" dirty="0" smtClean="0"/>
              <a:t>Gives workplace</a:t>
            </a:r>
            <a:r>
              <a:rPr lang="en-US" baseline="0" dirty="0" smtClean="0"/>
              <a:t> agility, flexibility, efficiency (explaining how to do a job might lead people to see ways to do it better). Increases teamwork as people work together across siloes.</a:t>
            </a:r>
          </a:p>
          <a:p>
            <a:pPr marL="0" indent="0">
              <a:buFont typeface="Arial" charset="0"/>
              <a:buNone/>
            </a:pPr>
            <a:r>
              <a:rPr lang="en-US" b="1" dirty="0" smtClean="0"/>
              <a:t>HOW:</a:t>
            </a:r>
            <a:r>
              <a:rPr lang="en-US" dirty="0" smtClean="0"/>
              <a:t> </a:t>
            </a:r>
          </a:p>
          <a:p>
            <a:pPr marL="171450" indent="-171450">
              <a:buFont typeface="Arial" charset="0"/>
              <a:buChar char="•"/>
            </a:pPr>
            <a:r>
              <a:rPr lang="en-US" dirty="0" smtClean="0"/>
              <a:t>Employees don’t have to have all the same skills.  There are just few key areas that everyone needs to be able to handle.  Ask: what skills would an employee who needs to keep the company running for one day need to have?</a:t>
            </a:r>
          </a:p>
          <a:p>
            <a:pPr marL="171450" indent="-171450">
              <a:buFont typeface="Arial" charset="0"/>
              <a:buChar char="•"/>
            </a:pPr>
            <a:r>
              <a:rPr lang="en-US" dirty="0" smtClean="0"/>
              <a:t>Set a culture of collective success – no indispensable employees</a:t>
            </a:r>
          </a:p>
          <a:p>
            <a:pPr marL="171450" indent="-171450">
              <a:buFont typeface="Arial" charset="0"/>
              <a:buChar char="•"/>
            </a:pPr>
            <a:r>
              <a:rPr lang="en-US" dirty="0" smtClean="0"/>
              <a:t>Have a master plan. Require employees to have at least one person who can step into their role at a moment’s notice. Make it mandatory, give clear instructions, and provide time and reduced workload so that people can cross-train effectively. (GGOB best practice)</a:t>
            </a:r>
          </a:p>
          <a:p>
            <a:pPr marL="171450" indent="-171450">
              <a:buFont typeface="Arial" charset="0"/>
              <a:buChar char="•"/>
            </a:pPr>
            <a:r>
              <a:rPr lang="en-US" dirty="0" smtClean="0"/>
              <a:t>Run simulations to ensure cross-training meets your expectations. Test</a:t>
            </a:r>
            <a:r>
              <a:rPr lang="en-US" baseline="0" dirty="0" smtClean="0"/>
              <a:t> before someone has to go on vacation. IMPORTANT: people have to use new skills or they will forget them</a:t>
            </a:r>
          </a:p>
          <a:p>
            <a:pPr marL="171450" indent="-171450">
              <a:buFont typeface="Arial" charset="0"/>
              <a:buChar char="•"/>
            </a:pPr>
            <a:r>
              <a:rPr lang="en-US" dirty="0" smtClean="0"/>
              <a:t>Give employees an opportunity to give you feedback on the impact of cross-training activities, and use this information to continuously improve your efforts.</a:t>
            </a:r>
          </a:p>
          <a:p>
            <a:pPr marL="171450" indent="-171450">
              <a:buFont typeface="Arial" charset="0"/>
              <a:buChar char="•"/>
            </a:pPr>
            <a:r>
              <a:rPr lang="en-US" dirty="0" smtClean="0"/>
              <a:t>Cross training must be done both vertically and horizontally throughout the organization. Managers need to cross-train into jobs of other managers, as well as into lower-level jobs.</a:t>
            </a:r>
          </a:p>
          <a:p>
            <a:pPr marL="171450" indent="-171450">
              <a:buFont typeface="Arial" charset="0"/>
              <a:buChar char="•"/>
            </a:pPr>
            <a:r>
              <a:rPr lang="en-US" dirty="0" smtClean="0"/>
              <a:t>Have employees train or shadow each other</a:t>
            </a:r>
          </a:p>
          <a:p>
            <a:pPr marL="171450" indent="-171450">
              <a:buFont typeface="Arial"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12</a:t>
            </a:fld>
            <a:endParaRPr lang="en-US"/>
          </a:p>
        </p:txBody>
      </p:sp>
    </p:spTree>
    <p:extLst>
      <p:ext uri="{BB962C8B-B14F-4D97-AF65-F5344CB8AC3E}">
        <p14:creationId xmlns:p14="http://schemas.microsoft.com/office/powerpoint/2010/main" val="33516519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Quotes from: http://femgineer.com/2012/11/cross-training-your-team/</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err="1" smtClean="0">
                <a:solidFill>
                  <a:schemeClr val="tx1">
                    <a:lumMod val="65000"/>
                    <a:lumOff val="35000"/>
                  </a:schemeClr>
                </a:solidFill>
              </a:rPr>
              <a:t>Femgineer</a:t>
            </a:r>
            <a:r>
              <a:rPr lang="en-US" sz="1200" dirty="0" smtClean="0">
                <a:solidFill>
                  <a:schemeClr val="tx1">
                    <a:lumMod val="65000"/>
                    <a:lumOff val="35000"/>
                  </a:schemeClr>
                </a:solidFill>
              </a:rPr>
              <a:t>, founded in 2007,  is an education company that empowers today’s techies of all genders to build forward-thinking companies and impactful products</a:t>
            </a:r>
          </a:p>
          <a:p>
            <a:pPr marL="171450" indent="-171450">
              <a:buFont typeface="Arial" charset="0"/>
              <a:buChar char="•"/>
            </a:pPr>
            <a:r>
              <a:rPr lang="en-US" dirty="0" smtClean="0"/>
              <a:t>“While not everyone will perform as well as those who are the experts it helps to have an extra pair of hands to help.  The other reason is that it actually helps to keep people motivated.  Learning a new set of skills on the job leads to better rates of retention, but it also gives employees a birds-eye view of the business. “ </a:t>
            </a:r>
          </a:p>
          <a:p>
            <a:pPr marL="171450" indent="-171450">
              <a:buFont typeface="Arial" charset="0"/>
              <a:buChar char="•"/>
            </a:pPr>
            <a:r>
              <a:rPr lang="en-US" dirty="0" smtClean="0"/>
              <a:t>“I know a lot of founders would balk at the time that it takes to train people.  While you cannot expect employees to be loyal, it does make a difference to think of each person on your staff as a long term investment, and you want to give them opportunities to succeed.”</a:t>
            </a:r>
          </a:p>
          <a:p>
            <a:pPr marL="171450" indent="-171450">
              <a:buFont typeface="Arial" charset="0"/>
              <a:buChar char="•"/>
            </a:pPr>
            <a:r>
              <a:rPr lang="en-US" dirty="0" smtClean="0"/>
              <a:t>“When it comes to cross training, your employees don’t have to have all the same skills.  There are just few key areas that everyone on the teams needs to be able to handle.  Think of it this way, what skills would an employee who needs to keep the company running for just for one day, barring any events out of the ordinary, need to have?”</a:t>
            </a:r>
          </a:p>
          <a:p>
            <a:pPr marL="171450" indent="-171450">
              <a:buFont typeface="Arial" charset="0"/>
              <a:buChar char="•"/>
            </a:pPr>
            <a:r>
              <a:rPr lang="en-US" dirty="0" smtClean="0"/>
              <a:t>Customer support is “probably the #1 area that everyone needs to be trained especially if you’ve got customers, because they’ll send requests in almost daily, and expect some level of response.  Having everyone on the team man support is good to because it will give them a chance to develop some empathy and understanding, plus a sense of gratification knowing that people actually use and care about the service!”</a:t>
            </a:r>
          </a:p>
        </p:txBody>
      </p:sp>
      <p:sp>
        <p:nvSpPr>
          <p:cNvPr id="4" name="Slide Number Placeholder 3"/>
          <p:cNvSpPr>
            <a:spLocks noGrp="1"/>
          </p:cNvSpPr>
          <p:nvPr>
            <p:ph type="sldNum" sz="quarter" idx="10"/>
          </p:nvPr>
        </p:nvSpPr>
        <p:spPr/>
        <p:txBody>
          <a:bodyPr/>
          <a:lstStyle/>
          <a:p>
            <a:fld id="{A4ED500C-9DC7-4ED4-A3A7-1DE0F3EB20E1}" type="slidenum">
              <a:rPr lang="en-US" smtClean="0"/>
              <a:t>13</a:t>
            </a:fld>
            <a:endParaRPr lang="en-US"/>
          </a:p>
        </p:txBody>
      </p:sp>
    </p:spTree>
    <p:extLst>
      <p:ext uri="{BB962C8B-B14F-4D97-AF65-F5344CB8AC3E}">
        <p14:creationId xmlns:p14="http://schemas.microsoft.com/office/powerpoint/2010/main" val="24255255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Discussion</a:t>
            </a:r>
          </a:p>
        </p:txBody>
      </p:sp>
      <p:sp>
        <p:nvSpPr>
          <p:cNvPr id="4" name="Slide Number Placeholder 3"/>
          <p:cNvSpPr>
            <a:spLocks noGrp="1"/>
          </p:cNvSpPr>
          <p:nvPr>
            <p:ph type="sldNum" sz="quarter" idx="10"/>
          </p:nvPr>
        </p:nvSpPr>
        <p:spPr/>
        <p:txBody>
          <a:bodyPr/>
          <a:lstStyle/>
          <a:p>
            <a:fld id="{A4ED500C-9DC7-4ED4-A3A7-1DE0F3EB20E1}" type="slidenum">
              <a:rPr lang="en-US" smtClean="0"/>
              <a:t>14</a:t>
            </a:fld>
            <a:endParaRPr lang="en-US"/>
          </a:p>
        </p:txBody>
      </p:sp>
    </p:spTree>
    <p:extLst>
      <p:ext uri="{BB962C8B-B14F-4D97-AF65-F5344CB8AC3E}">
        <p14:creationId xmlns:p14="http://schemas.microsoft.com/office/powerpoint/2010/main" val="29158056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sz="1200" b="0" i="0" kern="1200" dirty="0" smtClean="0">
                <a:solidFill>
                  <a:schemeClr val="tx1"/>
                </a:solidFill>
                <a:effectLst/>
                <a:latin typeface="+mn-lt"/>
                <a:ea typeface="+mn-ea"/>
                <a:cs typeface="+mn-cs"/>
              </a:rPr>
              <a:t>Strive for cohesiveness – group of people united in pursuing a common goal</a:t>
            </a:r>
          </a:p>
          <a:p>
            <a:pPr marL="171450" indent="-171450">
              <a:buFont typeface="Arial" charset="0"/>
              <a:buChar char="•"/>
            </a:pPr>
            <a:r>
              <a:rPr lang="en-US" sz="1200" b="0" i="0" kern="1200" dirty="0" smtClean="0">
                <a:solidFill>
                  <a:schemeClr val="tx1"/>
                </a:solidFill>
                <a:effectLst/>
                <a:latin typeface="+mn-lt"/>
                <a:ea typeface="+mn-ea"/>
                <a:cs typeface="+mn-cs"/>
              </a:rPr>
              <a:t>Bruce Tuckman four stages</a:t>
            </a:r>
            <a:r>
              <a:rPr lang="en-US" sz="1200" b="0" i="0" kern="1200" baseline="0" dirty="0" smtClean="0">
                <a:solidFill>
                  <a:schemeClr val="tx1"/>
                </a:solidFill>
                <a:effectLst/>
                <a:latin typeface="+mn-lt"/>
                <a:ea typeface="+mn-ea"/>
                <a:cs typeface="+mn-cs"/>
              </a:rPr>
              <a:t> of the team: forming, storming, norming, performing</a:t>
            </a:r>
          </a:p>
          <a:p>
            <a:pPr marL="171450" indent="-171450">
              <a:buFont typeface="Arial" charset="0"/>
              <a:buChar char="•"/>
            </a:pPr>
            <a:r>
              <a:rPr lang="en-US" sz="1200" b="0" i="0" kern="1200" baseline="0" dirty="0" smtClean="0">
                <a:solidFill>
                  <a:schemeClr val="tx1"/>
                </a:solidFill>
                <a:effectLst/>
                <a:latin typeface="+mn-lt"/>
                <a:ea typeface="+mn-ea"/>
                <a:cs typeface="+mn-cs"/>
              </a:rPr>
              <a:t>Leadership is key</a:t>
            </a:r>
          </a:p>
          <a:p>
            <a:pPr marL="171450" indent="-171450">
              <a:buFont typeface="Arial" charset="0"/>
              <a:buChar char="•"/>
            </a:pPr>
            <a:r>
              <a:rPr lang="en-US" sz="1200" b="0" i="0" kern="1200" baseline="0" dirty="0" smtClean="0">
                <a:solidFill>
                  <a:schemeClr val="tx1"/>
                </a:solidFill>
                <a:effectLst/>
                <a:latin typeface="+mn-lt"/>
                <a:ea typeface="+mn-ea"/>
                <a:cs typeface="+mn-cs"/>
              </a:rPr>
              <a:t>Focus on process, not person; commit to team decisions; hold each other accountable</a:t>
            </a:r>
          </a:p>
          <a:p>
            <a:pPr marL="171450" indent="-171450">
              <a:buFont typeface="Arial" charset="0"/>
              <a:buChar char="•"/>
            </a:pPr>
            <a:r>
              <a:rPr lang="en-US" sz="1200" b="0" i="0" kern="1200" dirty="0" smtClean="0">
                <a:solidFill>
                  <a:schemeClr val="tx1"/>
                </a:solidFill>
                <a:effectLst/>
                <a:latin typeface="+mn-lt"/>
                <a:ea typeface="+mn-ea"/>
                <a:cs typeface="+mn-cs"/>
              </a:rPr>
              <a:t>https://www.isixsigma.com/implementation/teams/high-performance-teams-understanding-team-cohesiveness/</a:t>
            </a:r>
          </a:p>
          <a:p>
            <a:pPr marL="171450" indent="-171450">
              <a:buFont typeface="Arial" charset="0"/>
              <a:buChar char="•"/>
            </a:pPr>
            <a:endParaRPr lang="en-US" sz="1200" b="0" i="0" kern="1200" dirty="0" smtClean="0">
              <a:solidFill>
                <a:schemeClr val="tx1"/>
              </a:solidFill>
              <a:effectLst/>
              <a:latin typeface="+mn-lt"/>
              <a:ea typeface="+mn-ea"/>
              <a:cs typeface="+mn-cs"/>
            </a:endParaRPr>
          </a:p>
          <a:p>
            <a:pPr marL="171450" indent="-171450">
              <a:buFont typeface="Arial" charset="0"/>
              <a:buChar char="•"/>
            </a:pPr>
            <a:r>
              <a:rPr lang="en-US" sz="1200" b="0" i="0" kern="1200" dirty="0" smtClean="0">
                <a:solidFill>
                  <a:schemeClr val="tx1"/>
                </a:solidFill>
                <a:effectLst/>
                <a:latin typeface="+mn-lt"/>
                <a:ea typeface="+mn-ea"/>
                <a:cs typeface="+mn-cs"/>
              </a:rPr>
              <a:t>Teams must understand the big picture</a:t>
            </a:r>
            <a:r>
              <a:rPr lang="en-US" sz="1200" b="0" i="0" kern="1200" baseline="0" dirty="0" smtClean="0">
                <a:solidFill>
                  <a:schemeClr val="tx1"/>
                </a:solidFill>
                <a:effectLst/>
                <a:latin typeface="+mn-lt"/>
                <a:ea typeface="+mn-ea"/>
                <a:cs typeface="+mn-cs"/>
              </a:rPr>
              <a:t> and how their work fits into it</a:t>
            </a:r>
          </a:p>
          <a:p>
            <a:pPr marL="171450" indent="-171450">
              <a:buFont typeface="Arial" charset="0"/>
              <a:buChar char="•"/>
            </a:pPr>
            <a:r>
              <a:rPr lang="en-US" sz="1200" b="0" i="0" kern="1200" baseline="0" dirty="0" smtClean="0">
                <a:solidFill>
                  <a:schemeClr val="tx1"/>
                </a:solidFill>
                <a:effectLst/>
                <a:latin typeface="+mn-lt"/>
                <a:ea typeface="+mn-ea"/>
                <a:cs typeface="+mn-cs"/>
              </a:rPr>
              <a:t>Teams must have clear goals and metrics to measure progress</a:t>
            </a:r>
          </a:p>
          <a:p>
            <a:pPr marL="171450" indent="-171450">
              <a:buFont typeface="Arial" charset="0"/>
              <a:buChar char="•"/>
            </a:pPr>
            <a:r>
              <a:rPr lang="en-US" sz="1200" b="0" i="0" kern="1200" baseline="0" dirty="0" smtClean="0">
                <a:solidFill>
                  <a:schemeClr val="tx1"/>
                </a:solidFill>
                <a:effectLst/>
                <a:latin typeface="+mn-lt"/>
                <a:ea typeface="+mn-ea"/>
                <a:cs typeface="+mn-cs"/>
              </a:rPr>
              <a:t>Effective teams understand they are interdependent. “Collaboration and a solid sense of interdependency in a team will defuse blaming behavior and stimulate opportunities for learning and improvement.”</a:t>
            </a:r>
          </a:p>
          <a:p>
            <a:pPr marL="171450" indent="-171450">
              <a:buFont typeface="Arial" charset="0"/>
              <a:buChar char="•"/>
            </a:pPr>
            <a:r>
              <a:rPr lang="en-US" sz="1200" b="0" i="0" kern="1200" baseline="0" dirty="0" smtClean="0">
                <a:solidFill>
                  <a:schemeClr val="tx1"/>
                </a:solidFill>
                <a:effectLst/>
                <a:latin typeface="+mn-lt"/>
                <a:ea typeface="+mn-ea"/>
                <a:cs typeface="+mn-cs"/>
              </a:rPr>
              <a:t>Team leader must choose right people with right skills and give good and timely feedback; also structure team effectively</a:t>
            </a:r>
          </a:p>
          <a:p>
            <a:pPr marL="171450" indent="-171450">
              <a:buFont typeface="Arial" charset="0"/>
              <a:buChar char="•"/>
            </a:pPr>
            <a:r>
              <a:rPr lang="en-US" sz="1200" b="0" i="0" kern="1200" baseline="0" dirty="0" smtClean="0">
                <a:solidFill>
                  <a:schemeClr val="tx1"/>
                </a:solidFill>
                <a:effectLst/>
                <a:latin typeface="+mn-lt"/>
                <a:ea typeface="+mn-ea"/>
                <a:cs typeface="+mn-cs"/>
              </a:rPr>
              <a:t>View mistakes as opportunities</a:t>
            </a:r>
          </a:p>
          <a:p>
            <a:pPr marL="171450" indent="-171450">
              <a:buFont typeface="Arial" charset="0"/>
              <a:buChar char="•"/>
            </a:pPr>
            <a:r>
              <a:rPr lang="en-US" sz="1200" b="0" i="0" kern="1200" baseline="0" dirty="0" smtClean="0">
                <a:solidFill>
                  <a:schemeClr val="tx1"/>
                </a:solidFill>
                <a:effectLst/>
                <a:latin typeface="+mn-lt"/>
                <a:ea typeface="+mn-ea"/>
                <a:cs typeface="+mn-cs"/>
              </a:rPr>
              <a:t>http://www.inc.com/resources/leadership/articles/20070101/musselwhite.html</a:t>
            </a:r>
          </a:p>
          <a:p>
            <a:pPr marL="171450" indent="-171450">
              <a:buFont typeface="Arial" charset="0"/>
              <a:buChar char="•"/>
            </a:pPr>
            <a:endParaRPr lang="en-US" sz="1200" b="0" i="0" kern="1200" baseline="0" dirty="0" smtClean="0">
              <a:solidFill>
                <a:schemeClr val="tx1"/>
              </a:solidFill>
              <a:effectLst/>
              <a:latin typeface="+mn-lt"/>
              <a:ea typeface="+mn-ea"/>
              <a:cs typeface="+mn-cs"/>
            </a:endParaRPr>
          </a:p>
          <a:p>
            <a:pPr marL="171450" indent="-171450">
              <a:buFont typeface="Arial" charset="0"/>
              <a:buChar char="•"/>
            </a:pPr>
            <a:endParaRPr lang="en-US" sz="1200" b="0" i="0" kern="1200" dirty="0" smtClean="0">
              <a:solidFill>
                <a:schemeClr val="tx1"/>
              </a:solidFill>
              <a:effectLst/>
              <a:latin typeface="+mn-lt"/>
              <a:ea typeface="+mn-ea"/>
              <a:cs typeface="+mn-cs"/>
            </a:endParaRPr>
          </a:p>
          <a:p>
            <a:pPr marL="171450" indent="-171450">
              <a:buFont typeface="Arial"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15</a:t>
            </a:fld>
            <a:endParaRPr lang="en-US"/>
          </a:p>
        </p:txBody>
      </p:sp>
    </p:spTree>
    <p:extLst>
      <p:ext uri="{BB962C8B-B14F-4D97-AF65-F5344CB8AC3E}">
        <p14:creationId xmlns:p14="http://schemas.microsoft.com/office/powerpoint/2010/main" val="2419993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http://firstround.com/review/Twitter-Engineering-SVP-Chris-Fry-on-the-Power-of-Stable-Teams/</a:t>
            </a:r>
          </a:p>
          <a:p>
            <a:pPr marL="171450" indent="-171450">
              <a:buFont typeface="Arial" charset="0"/>
              <a:buChar char="•"/>
            </a:pPr>
            <a:r>
              <a:rPr lang="en-US" dirty="0" smtClean="0"/>
              <a:t>“The moment your organization hits 40 engineers, this should be the number one thing on your mind, he says. When you’re small, everyone sits in one room and everything works. As you grow, things start to break. “That’s when you need to take all your engineering knowledge and apply it to your team, and you want to end up with a modular system where </a:t>
            </a:r>
            <a:r>
              <a:rPr lang="en-US" b="1" dirty="0" smtClean="0"/>
              <a:t>teams become the unit of scale</a:t>
            </a:r>
            <a:r>
              <a:rPr lang="en-US" dirty="0" smtClean="0"/>
              <a:t>,” Fry says. Getting bigger doesn’t have to mean getting slower.”</a:t>
            </a:r>
          </a:p>
          <a:p>
            <a:pPr marL="171450" indent="-171450">
              <a:buFont typeface="Arial" charset="0"/>
              <a:buChar char="•"/>
            </a:pPr>
            <a:r>
              <a:rPr lang="en-US" dirty="0" smtClean="0"/>
              <a:t>Build strong teams first. Assign them problems later.</a:t>
            </a:r>
          </a:p>
          <a:p>
            <a:pPr marL="171450" indent="-171450">
              <a:buFont typeface="Arial" charset="0"/>
              <a:buChar char="•"/>
            </a:pPr>
            <a:r>
              <a:rPr lang="en-US" dirty="0" smtClean="0"/>
              <a:t>Go modular. Remove dependencies.</a:t>
            </a:r>
          </a:p>
          <a:p>
            <a:pPr marL="171450" indent="-171450">
              <a:buFont typeface="Arial" charset="0"/>
              <a:buChar char="•"/>
            </a:pPr>
            <a:r>
              <a:rPr lang="en-US" dirty="0" smtClean="0"/>
              <a:t>Establish a short, regular ship cycle.</a:t>
            </a:r>
          </a:p>
          <a:p>
            <a:pPr marL="171450" indent="-171450">
              <a:buFont typeface="Arial" charset="0"/>
              <a:buChar char="•"/>
            </a:pPr>
            <a:r>
              <a:rPr lang="en-US" dirty="0" smtClean="0"/>
              <a:t>Keep teams together.</a:t>
            </a:r>
          </a:p>
          <a:p>
            <a:pPr marL="171450" indent="-171450">
              <a:buFont typeface="Arial" charset="0"/>
              <a:buChar char="•"/>
            </a:pPr>
            <a:r>
              <a:rPr lang="en-US" dirty="0" smtClean="0"/>
              <a:t>Fry is big on the importance of stability. In tech’s culture of growth and failing fast, it’s a quality that is too often sacrificed for the sake of speed. But stability isn’t just about consistency — it’s about resilience, distributed knowledge, optimal performance.</a:t>
            </a:r>
          </a:p>
          <a:p>
            <a:pPr marL="171450" indent="-171450">
              <a:buFont typeface="Arial" charset="0"/>
              <a:buChar char="•"/>
            </a:pPr>
            <a:r>
              <a:rPr lang="en-US" dirty="0" smtClean="0"/>
              <a:t>When most tech companies are just starting out — and Twitter is no exception — everyone does a little bit of everything, and almost all actions are reactive. Projects pop up, and you have to quickly rally a team around them so that things don’t fall apart. This gets you into the habit of staffing projects fast for short periods of time. This is fine at first, but it’s a habit that eventually needs to be broken.</a:t>
            </a:r>
          </a:p>
          <a:p>
            <a:pPr marL="171450" indent="-171450">
              <a:buFont typeface="Arial" charset="0"/>
              <a:buChar char="•"/>
            </a:pPr>
            <a:r>
              <a:rPr lang="en-US" dirty="0" smtClean="0"/>
              <a:t>At a certain size, two things become clear: 1) Many people are working on too many teams at once and get stretched too thin, and 2) as the leader assigning people to teams, you’ve become a huge bottleneck of information. You start accruing technical debt because there’s no time to slow down and fix all the little cracks in your products. At the same time, you lose your ability to innovate.</a:t>
            </a:r>
          </a:p>
          <a:p>
            <a:pPr marL="171450" indent="-171450">
              <a:buFont typeface="Arial" charset="0"/>
              <a:buChar char="•"/>
            </a:pPr>
            <a:r>
              <a:rPr lang="en-US" dirty="0" smtClean="0"/>
              <a:t>“The only way to survive this transition is to create stable teams,” says Fry. “In the U.S., we have this cult of the individual, but I encourage leaders to think about the value of strong units.”</a:t>
            </a:r>
          </a:p>
          <a:p>
            <a:pPr marL="171450" indent="-171450">
              <a:buFont typeface="Arial" charset="0"/>
              <a:buChar char="•"/>
            </a:pPr>
            <a:r>
              <a:rPr lang="en-US" dirty="0" smtClean="0"/>
              <a:t>Keep teams</a:t>
            </a:r>
            <a:r>
              <a:rPr lang="en-US" baseline="0" dirty="0" smtClean="0"/>
              <a:t> together for at least 6-12 months – they have trust and know how to work together. Then you can send them problems to handle and not need to micromanage.</a:t>
            </a:r>
          </a:p>
          <a:p>
            <a:pPr marL="171450" indent="-171450">
              <a:buFont typeface="Arial" charset="0"/>
              <a:buChar char="•"/>
            </a:pPr>
            <a:r>
              <a:rPr lang="en-US" baseline="0" dirty="0" smtClean="0"/>
              <a:t>Ensure that everyone is working evenly and sustainably – no star performers, no overwork/burnout</a:t>
            </a:r>
          </a:p>
          <a:p>
            <a:pPr marL="171450" indent="-171450">
              <a:buFont typeface="Arial" charset="0"/>
              <a:buChar char="•"/>
            </a:pPr>
            <a:r>
              <a:rPr lang="en-US" baseline="0" dirty="0" smtClean="0"/>
              <a:t>“Training people so that they aren’t hyper-specialized is one of the best ways to prevent bottlenecking,” says Fry. “That way, you never have to wait on an answer from that one guy who knows how to do Android. You can do so much more on your own.”</a:t>
            </a:r>
          </a:p>
          <a:p>
            <a:pPr marL="171450" indent="-171450">
              <a:buFont typeface="Arial" charset="0"/>
              <a:buChar char="•"/>
            </a:pPr>
            <a:endParaRPr lang="en-US" dirty="0" smtClean="0"/>
          </a:p>
          <a:p>
            <a:pPr marL="171450" indent="-171450">
              <a:buFont typeface="Arial"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16</a:t>
            </a:fld>
            <a:endParaRPr lang="en-US"/>
          </a:p>
        </p:txBody>
      </p:sp>
    </p:spTree>
    <p:extLst>
      <p:ext uri="{BB962C8B-B14F-4D97-AF65-F5344CB8AC3E}">
        <p14:creationId xmlns:p14="http://schemas.microsoft.com/office/powerpoint/2010/main" val="25466643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17</a:t>
            </a:fld>
            <a:endParaRPr lang="en-US"/>
          </a:p>
        </p:txBody>
      </p:sp>
    </p:spTree>
    <p:extLst>
      <p:ext uri="{BB962C8B-B14F-4D97-AF65-F5344CB8AC3E}">
        <p14:creationId xmlns:p14="http://schemas.microsoft.com/office/powerpoint/2010/main" val="24867347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Check in/discussion</a:t>
            </a:r>
          </a:p>
        </p:txBody>
      </p:sp>
      <p:sp>
        <p:nvSpPr>
          <p:cNvPr id="4" name="Slide Number Placeholder 3"/>
          <p:cNvSpPr>
            <a:spLocks noGrp="1"/>
          </p:cNvSpPr>
          <p:nvPr>
            <p:ph type="sldNum" sz="quarter" idx="10"/>
          </p:nvPr>
        </p:nvSpPr>
        <p:spPr/>
        <p:txBody>
          <a:bodyPr/>
          <a:lstStyle/>
          <a:p>
            <a:fld id="{A4ED500C-9DC7-4ED4-A3A7-1DE0F3EB20E1}" type="slidenum">
              <a:rPr lang="en-US" smtClean="0"/>
              <a:t>18</a:t>
            </a:fld>
            <a:endParaRPr lang="en-US"/>
          </a:p>
        </p:txBody>
      </p:sp>
    </p:spTree>
    <p:extLst>
      <p:ext uri="{BB962C8B-B14F-4D97-AF65-F5344CB8AC3E}">
        <p14:creationId xmlns:p14="http://schemas.microsoft.com/office/powerpoint/2010/main" val="27102123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Many </a:t>
            </a:r>
            <a:r>
              <a:rPr lang="en-US" baseline="0" dirty="0" smtClean="0"/>
              <a:t>companies we interviewed for the Business Action Guides (New Belgium Brewing, </a:t>
            </a:r>
            <a:r>
              <a:rPr lang="en-US" baseline="0" dirty="0" err="1" smtClean="0"/>
              <a:t>Zingerman’s</a:t>
            </a:r>
            <a:r>
              <a:rPr lang="en-US" baseline="0" dirty="0" smtClean="0"/>
              <a:t>, Tasty Catering, Roll Forming) have communication/conflict management training to give everyone a shared language and set of tools for dealing with conflict in the workplace (Crucial Conversations read by all new </a:t>
            </a:r>
            <a:r>
              <a:rPr lang="en-US" baseline="0" dirty="0" err="1" smtClean="0"/>
              <a:t>ees</a:t>
            </a:r>
            <a:r>
              <a:rPr lang="en-US" baseline="0" dirty="0" smtClean="0"/>
              <a:t> at New Belgium; various process recipes at </a:t>
            </a:r>
            <a:r>
              <a:rPr lang="en-US" baseline="0" dirty="0" err="1" smtClean="0"/>
              <a:t>Zingerman’s</a:t>
            </a:r>
            <a:r>
              <a:rPr lang="en-US" baseline="0" dirty="0" smtClean="0"/>
              <a:t> such as the 4 Steps to Productive Resolution of Differences) </a:t>
            </a:r>
          </a:p>
          <a:p>
            <a:pPr marL="171450" indent="-171450">
              <a:buFont typeface="Arial" panose="020B0604020202020204" pitchFamily="34" charset="0"/>
              <a:buChar char="•"/>
            </a:pPr>
            <a:r>
              <a:rPr lang="en-US" dirty="0" smtClean="0"/>
              <a:t>Teach new employees the fundamentals of good communication, including listening skills and online communication challenges (pick up the phone or talk in person at the first sign of conflict – do not have a heated online/email debate).</a:t>
            </a:r>
          </a:p>
          <a:p>
            <a:pPr marL="171450" indent="-171450">
              <a:buFont typeface="Arial" panose="020B0604020202020204" pitchFamily="34" charset="0"/>
              <a:buChar char="•"/>
            </a:pPr>
            <a:r>
              <a:rPr lang="en-US" dirty="0" smtClean="0"/>
              <a:t>The personalities of startup founders have a large impact on the culture that develops in their companies. Employees will model the communication style of their bosses. Take an inventory of your personal communication habits to gain insight into any communication problems your employees are having. If you consistently provide a model of professional, respectful communication, your employees will emulate</a:t>
            </a:r>
            <a:r>
              <a:rPr lang="en-US" baseline="0" dirty="0" smtClean="0"/>
              <a:t> that.</a:t>
            </a:r>
          </a:p>
          <a:p>
            <a:pPr marL="171450" indent="-171450">
              <a:buFont typeface="Arial" panose="020B0604020202020204" pitchFamily="34" charset="0"/>
              <a:buChar char="•"/>
            </a:pPr>
            <a:r>
              <a:rPr lang="en-US" baseline="0" dirty="0" smtClean="0"/>
              <a:t>Ensure all managers have good communication skills by i</a:t>
            </a:r>
            <a:r>
              <a:rPr lang="en-US" dirty="0" smtClean="0"/>
              <a:t>ncluding communication skills in performance appraisals</a:t>
            </a:r>
          </a:p>
          <a:p>
            <a:pPr marL="171450" indent="-171450">
              <a:buFont typeface="Arial" panose="020B0604020202020204" pitchFamily="34" charset="0"/>
              <a:buChar char="•"/>
            </a:pPr>
            <a:r>
              <a:rPr lang="en-US" dirty="0" smtClean="0"/>
              <a:t>Conflict in the workplace is unavoidable. It will find you whether you look for it or not. The ability to recognize conflict, understand the nature of conflict, and to be able to bring swift and just resolution to conflict will serve you well as a leader</a:t>
            </a:r>
            <a:r>
              <a:rPr lang="en-US" baseline="0" dirty="0" smtClean="0"/>
              <a:t> (</a:t>
            </a:r>
            <a:r>
              <a:rPr lang="en-US" b="1" baseline="0" dirty="0" smtClean="0"/>
              <a:t>more on good leadership practices in Module 5</a:t>
            </a:r>
            <a:r>
              <a:rPr lang="en-US" baseline="0" dirty="0" smtClean="0"/>
              <a:t>)</a:t>
            </a:r>
          </a:p>
          <a:p>
            <a:pPr marL="171450" indent="-171450">
              <a:buFont typeface="Arial" panose="020B0604020202020204" pitchFamily="34" charset="0"/>
              <a:buChar char="•"/>
            </a:pPr>
            <a:r>
              <a:rPr lang="en-US" dirty="0" smtClean="0"/>
              <a:t>While conflict is a normal part of any social and organizational setting, the challenge of conflict lies in how one chooses to deal with it. Concealed, avoided or otherwise ignored, conflict will likely fester only to grow into resentment, create withdrawal or cause factional infighting within an organization.</a:t>
            </a: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19</a:t>
            </a:fld>
            <a:endParaRPr lang="en-US"/>
          </a:p>
        </p:txBody>
      </p:sp>
    </p:spTree>
    <p:extLst>
      <p:ext uri="{BB962C8B-B14F-4D97-AF65-F5344CB8AC3E}">
        <p14:creationId xmlns:p14="http://schemas.microsoft.com/office/powerpoint/2010/main" val="4099720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baseline="0" dirty="0" smtClean="0">
              <a:cs typeface="Arial" panose="020B0604020202020204" pitchFamily="34" charset="0"/>
            </a:endParaRPr>
          </a:p>
        </p:txBody>
      </p:sp>
    </p:spTree>
    <p:extLst>
      <p:ext uri="{BB962C8B-B14F-4D97-AF65-F5344CB8AC3E}">
        <p14:creationId xmlns:p14="http://schemas.microsoft.com/office/powerpoint/2010/main" val="25185277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Companies that allow disagreements are stronger because more points of view get aired. It’s just important to have a process to manage disagreements and clarity on how the decision will be made [i.e., a unilateral decision (made by one person without input), a unilateral decision with input, a group decision (consensus, majority rules, other), and a group decision with input. The most important thing is to make sure people are clear on what type of decision is being made.] People can often go along with a decision they don’t agree with as long as they feel their opinion was heard and respected.</a:t>
            </a:r>
          </a:p>
          <a:p>
            <a:pPr marL="171450" indent="-171450">
              <a:buFont typeface="Arial" panose="020B0604020202020204" pitchFamily="34" charset="0"/>
              <a:buChar char="•"/>
            </a:pPr>
            <a:r>
              <a:rPr lang="en-US" dirty="0" smtClean="0"/>
              <a:t>Clear, concise, accurate, and timely communication of information will help to ease both the number and severity of conflicts.</a:t>
            </a:r>
          </a:p>
          <a:p>
            <a:pPr marL="171450" indent="-171450">
              <a:buFont typeface="Arial" panose="020B0604020202020204" pitchFamily="34" charset="0"/>
              <a:buChar char="•"/>
            </a:pPr>
            <a:r>
              <a:rPr lang="en-US" dirty="0" smtClean="0"/>
              <a:t>Having clearly defined job descriptions so that people know what’s expected of them, and a well articulated chain of command to allow for effective communication will also help avoid conflicts. Clearly and publicly make it known what will and won’t be tolerated.</a:t>
            </a:r>
          </a:p>
          <a:p>
            <a:pPr marL="171450" indent="-171450">
              <a:buFont typeface="Arial" panose="020B0604020202020204" pitchFamily="34" charset="0"/>
              <a:buChar char="•"/>
            </a:pPr>
            <a:r>
              <a:rPr lang="en-US" dirty="0" smtClean="0"/>
              <a:t>By actually seeking out areas of potential conflict and proactively intervening in a just and decisive fashion you will likely prevent certain conflicts from ever arising. If a conflict does flair up, you will likely minimize its severity by dealing with it quickly. Time spent identifying and understanding natural tensions will help to avoid unnecessary conflict.</a:t>
            </a:r>
          </a:p>
          <a:p>
            <a:pPr marL="171450" indent="-171450">
              <a:buFont typeface="Arial" panose="020B0604020202020204" pitchFamily="34" charset="0"/>
              <a:buChar char="•"/>
            </a:pPr>
            <a:r>
              <a:rPr lang="en-US" dirty="0" smtClean="0"/>
              <a:t>The way to avoid conflict is to help those around you achieve their objectives. If you approach conflict from the perspective of taking the action that will help others best achieve their goals you will find few obstacles will stand in your way with regard to resolving conflict.</a:t>
            </a:r>
          </a:p>
          <a:p>
            <a:pPr marL="171450" indent="-171450">
              <a:buFont typeface="Arial" panose="020B0604020202020204" pitchFamily="34" charset="0"/>
              <a:buChar char="•"/>
            </a:pPr>
            <a:r>
              <a:rPr lang="en-US" dirty="0" smtClean="0"/>
              <a:t>If the issue, circumstance, or situation is important enough, and there is enough at stake, people will do what is necessary to open lines of communication and close positional and/or philosophical gaps.</a:t>
            </a:r>
          </a:p>
          <a:p>
            <a:pPr marL="171450" indent="-171450">
              <a:buFont typeface="Arial" panose="020B0604020202020204" pitchFamily="34" charset="0"/>
              <a:buChar char="•"/>
            </a:pPr>
            <a:r>
              <a:rPr lang="en-US" dirty="0" smtClean="0"/>
              <a:t>Where there is disagreement there is an inherent potential for growth and development. If you’re a CEO who doesn’t leverage conflict for team building and leadership development purposes you’re missing a great opportunity. Divergent positions addressed properly can stimulate innovation and learning in ways like minds can’t even imagine. Smart leaders look for the upside in all differing opinions.</a:t>
            </a:r>
          </a:p>
          <a:p>
            <a:pPr marL="171450" indent="-171450">
              <a:buFont typeface="Arial" panose="020B0604020202020204" pitchFamily="34" charset="0"/>
              <a:buChar char="•"/>
            </a:pPr>
            <a:r>
              <a:rPr lang="en-US" dirty="0" smtClean="0"/>
              <a:t>Best Practice: Provide frequent feedback, both positive and constructive. There should</a:t>
            </a:r>
            <a:r>
              <a:rPr lang="en-US" baseline="0" dirty="0" smtClean="0"/>
              <a:t> be no surprises on a performance review.</a:t>
            </a:r>
            <a:endParaRPr lang="en-US" dirty="0" smtClean="0"/>
          </a:p>
          <a:p>
            <a:pPr marL="171450" indent="-171450">
              <a:buFont typeface="Arial" panose="020B0604020202020204" pitchFamily="34" charset="0"/>
              <a:buChar char="•"/>
            </a:pPr>
            <a:r>
              <a:rPr lang="en-US" b="0" dirty="0" smtClean="0"/>
              <a:t>MORE INFO:</a:t>
            </a:r>
            <a:r>
              <a:rPr lang="en-US" b="1" baseline="0" dirty="0" smtClean="0"/>
              <a:t> Crucial Conversations: Tools for Talking When Stakes are High </a:t>
            </a:r>
            <a:r>
              <a:rPr lang="en-US" b="0" baseline="0" dirty="0" smtClean="0"/>
              <a:t>– book used by New Belgium</a:t>
            </a:r>
          </a:p>
        </p:txBody>
      </p:sp>
      <p:sp>
        <p:nvSpPr>
          <p:cNvPr id="4" name="Slide Number Placeholder 3"/>
          <p:cNvSpPr>
            <a:spLocks noGrp="1"/>
          </p:cNvSpPr>
          <p:nvPr>
            <p:ph type="sldNum" sz="quarter" idx="10"/>
          </p:nvPr>
        </p:nvSpPr>
        <p:spPr/>
        <p:txBody>
          <a:bodyPr/>
          <a:lstStyle/>
          <a:p>
            <a:fld id="{A4ED500C-9DC7-4ED4-A3A7-1DE0F3EB20E1}" type="slidenum">
              <a:rPr lang="en-US" smtClean="0"/>
              <a:t>20</a:t>
            </a:fld>
            <a:endParaRPr lang="en-US"/>
          </a:p>
        </p:txBody>
      </p:sp>
    </p:spTree>
    <p:extLst>
      <p:ext uri="{BB962C8B-B14F-4D97-AF65-F5344CB8AC3E}">
        <p14:creationId xmlns:p14="http://schemas.microsoft.com/office/powerpoint/2010/main" val="32278545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Take 5 minutes to generate a list of skills/qualities that demonstrate skillful communication/conflict management </a:t>
            </a:r>
          </a:p>
          <a:p>
            <a:pPr marL="171450" indent="-171450">
              <a:buFont typeface="Arial" panose="020B0604020202020204" pitchFamily="34" charset="0"/>
              <a:buChar char="•"/>
            </a:pPr>
            <a:r>
              <a:rPr lang="en-US" dirty="0" smtClean="0"/>
              <a:t>Rank the top 3</a:t>
            </a:r>
          </a:p>
          <a:p>
            <a:pPr marL="171450" indent="-171450">
              <a:buFont typeface="Arial" panose="020B0604020202020204" pitchFamily="34" charset="0"/>
              <a:buChar char="•"/>
            </a:pPr>
            <a:r>
              <a:rPr lang="en-US" dirty="0" smtClean="0"/>
              <a:t>Discuss in pairs</a:t>
            </a:r>
          </a:p>
          <a:p>
            <a:pPr marL="171450" indent="-171450">
              <a:buFont typeface="Arial" panose="020B0604020202020204" pitchFamily="34" charset="0"/>
              <a:buChar char="•"/>
            </a:pPr>
            <a:r>
              <a:rPr lang="en-US" dirty="0" smtClean="0"/>
              <a:t>Debrief</a:t>
            </a:r>
          </a:p>
        </p:txBody>
      </p:sp>
      <p:sp>
        <p:nvSpPr>
          <p:cNvPr id="4" name="Slide Number Placeholder 3"/>
          <p:cNvSpPr>
            <a:spLocks noGrp="1"/>
          </p:cNvSpPr>
          <p:nvPr>
            <p:ph type="sldNum" sz="quarter" idx="10"/>
          </p:nvPr>
        </p:nvSpPr>
        <p:spPr/>
        <p:txBody>
          <a:bodyPr/>
          <a:lstStyle/>
          <a:p>
            <a:fld id="{A4ED500C-9DC7-4ED4-A3A7-1DE0F3EB20E1}" type="slidenum">
              <a:rPr lang="en-US" smtClean="0"/>
              <a:t>21</a:t>
            </a:fld>
            <a:endParaRPr lang="en-US"/>
          </a:p>
        </p:txBody>
      </p:sp>
    </p:spTree>
    <p:extLst>
      <p:ext uri="{BB962C8B-B14F-4D97-AF65-F5344CB8AC3E}">
        <p14:creationId xmlns:p14="http://schemas.microsoft.com/office/powerpoint/2010/main" val="24867347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Best practices</a:t>
            </a:r>
          </a:p>
        </p:txBody>
      </p:sp>
      <p:sp>
        <p:nvSpPr>
          <p:cNvPr id="4" name="Slide Number Placeholder 3"/>
          <p:cNvSpPr>
            <a:spLocks noGrp="1"/>
          </p:cNvSpPr>
          <p:nvPr>
            <p:ph type="sldNum" sz="quarter" idx="10"/>
          </p:nvPr>
        </p:nvSpPr>
        <p:spPr/>
        <p:txBody>
          <a:bodyPr/>
          <a:lstStyle/>
          <a:p>
            <a:fld id="{A4ED500C-9DC7-4ED4-A3A7-1DE0F3EB20E1}" type="slidenum">
              <a:rPr lang="en-US" smtClean="0"/>
              <a:t>22</a:t>
            </a:fld>
            <a:endParaRPr lang="en-US"/>
          </a:p>
        </p:txBody>
      </p:sp>
    </p:spTree>
    <p:extLst>
      <p:ext uri="{BB962C8B-B14F-4D97-AF65-F5344CB8AC3E}">
        <p14:creationId xmlns:p14="http://schemas.microsoft.com/office/powerpoint/2010/main" val="18851588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Discussion</a:t>
            </a:r>
          </a:p>
        </p:txBody>
      </p:sp>
      <p:sp>
        <p:nvSpPr>
          <p:cNvPr id="4" name="Slide Number Placeholder 3"/>
          <p:cNvSpPr>
            <a:spLocks noGrp="1"/>
          </p:cNvSpPr>
          <p:nvPr>
            <p:ph type="sldNum" sz="quarter" idx="10"/>
          </p:nvPr>
        </p:nvSpPr>
        <p:spPr/>
        <p:txBody>
          <a:bodyPr/>
          <a:lstStyle/>
          <a:p>
            <a:fld id="{A4ED500C-9DC7-4ED4-A3A7-1DE0F3EB20E1}" type="slidenum">
              <a:rPr lang="en-US" smtClean="0"/>
              <a:t>23</a:t>
            </a:fld>
            <a:endParaRPr lang="en-US"/>
          </a:p>
        </p:txBody>
      </p:sp>
    </p:spTree>
    <p:extLst>
      <p:ext uri="{BB962C8B-B14F-4D97-AF65-F5344CB8AC3E}">
        <p14:creationId xmlns:p14="http://schemas.microsoft.com/office/powerpoint/2010/main" val="18377175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Real time culture/social media and desire</a:t>
            </a:r>
            <a:r>
              <a:rPr lang="en-US" baseline="0" dirty="0" smtClean="0"/>
              <a:t> of Millennials for more frequent feedback is changing the way performance management is done</a:t>
            </a:r>
            <a:r>
              <a:rPr lang="en-US" dirty="0" smtClean="0"/>
              <a:t> </a:t>
            </a:r>
          </a:p>
          <a:p>
            <a:pPr marL="171450" indent="-171450">
              <a:buFont typeface="Arial" panose="020B0604020202020204" pitchFamily="34" charset="0"/>
              <a:buChar char="•"/>
            </a:pPr>
            <a:r>
              <a:rPr lang="en-US" dirty="0" smtClean="0"/>
              <a:t>Companies like Google, Adobe, Accenture doing away</a:t>
            </a:r>
            <a:r>
              <a:rPr lang="en-US" baseline="0" dirty="0" smtClean="0"/>
              <a:t> with annual backward looking performance reviews and moving towards much more frequent, forward looking feedback</a:t>
            </a:r>
          </a:p>
          <a:p>
            <a:pPr marL="171450" indent="-171450">
              <a:buFont typeface="Arial" panose="020B0604020202020204" pitchFamily="34" charset="0"/>
              <a:buChar char="•"/>
            </a:pPr>
            <a:r>
              <a:rPr lang="en-US" baseline="0" dirty="0" smtClean="0"/>
              <a:t>Accenture is abandoning the annual review in exchange for a solution that's simply more accurate. As one researcher with the firm CEB told the Washington Post, reflecting on Accenture's move, "Employees that do best in performance management systems tend to be the employees that are the most narcissistic and self-promoting.“</a:t>
            </a:r>
          </a:p>
          <a:p>
            <a:pPr marL="171450" indent="-171450">
              <a:buFont typeface="Arial" panose="020B0604020202020204" pitchFamily="34" charset="0"/>
              <a:buChar char="•"/>
            </a:pPr>
            <a:r>
              <a:rPr lang="en-US" baseline="0" dirty="0" smtClean="0"/>
              <a:t>https://www.fastcompany.com/3054547/the-future-of-work/six-companies-that-are-redefining-performance-management</a:t>
            </a:r>
          </a:p>
          <a:p>
            <a:pPr marL="171450" indent="-171450">
              <a:buFont typeface="Arial" panose="020B0604020202020204" pitchFamily="34" charset="0"/>
              <a:buChar char="•"/>
            </a:pPr>
            <a:r>
              <a:rPr lang="en-US" baseline="0" dirty="0" smtClean="0"/>
              <a:t>More frequent feedback is very motivating as teammates want to report progress every week or two</a:t>
            </a:r>
          </a:p>
          <a:p>
            <a:pPr marL="171450" indent="-171450">
              <a:buFont typeface="Arial" panose="020B0604020202020204" pitchFamily="34" charset="0"/>
              <a:buChar char="•"/>
            </a:pPr>
            <a:r>
              <a:rPr lang="en-US" baseline="0" dirty="0" smtClean="0"/>
              <a:t>More frequent feedback facilitates a culture of continuous improvement</a:t>
            </a:r>
          </a:p>
          <a:p>
            <a:pPr marL="171450" indent="-171450">
              <a:buFont typeface="Arial" panose="020B0604020202020204" pitchFamily="34" charset="0"/>
              <a:buChar char="•"/>
            </a:pPr>
            <a:r>
              <a:rPr lang="en-US" baseline="0" dirty="0" err="1" smtClean="0"/>
              <a:t>Zingerman’s</a:t>
            </a:r>
            <a:r>
              <a:rPr lang="en-US" baseline="0" dirty="0" smtClean="0"/>
              <a:t> has a culture of appreciation – the focus is more on catching someone doing something right and appreciating them, rather than just criticizing when they do something wrong. Co-founder Ari </a:t>
            </a:r>
            <a:r>
              <a:rPr lang="en-US" baseline="0" dirty="0" err="1" smtClean="0"/>
              <a:t>Weinzweig</a:t>
            </a:r>
            <a:r>
              <a:rPr lang="en-US" baseline="0" dirty="0" smtClean="0"/>
              <a:t> believes the right formula is 4 parts praise to one part constructive feedback</a:t>
            </a:r>
          </a:p>
          <a:p>
            <a:pPr marL="171450" indent="-171450">
              <a:buFont typeface="Arial" panose="020B0604020202020204" pitchFamily="34" charset="0"/>
              <a:buChar char="•"/>
            </a:pPr>
            <a:r>
              <a:rPr lang="en-US" baseline="0" dirty="0" smtClean="0"/>
              <a:t>Companies may still have annual reviews but they supplement them with more frequent feedback</a:t>
            </a:r>
          </a:p>
          <a:p>
            <a:pPr marL="171450" indent="-171450">
              <a:buFont typeface="Arial" panose="020B0604020202020204" pitchFamily="34" charset="0"/>
              <a:buChar char="•"/>
            </a:pPr>
            <a:r>
              <a:rPr lang="en-US" baseline="0" dirty="0" smtClean="0"/>
              <a:t>Frequency varies by company. Some as frequent as weekly, some find that to be too frequent. One study says monthly is optimal.  (http://www.cognology.com.au/the-science-of-feedback-what-is-the-right-frequency-for-workplace-feedback/)</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24</a:t>
            </a:fld>
            <a:endParaRPr lang="en-US"/>
          </a:p>
        </p:txBody>
      </p:sp>
    </p:spTree>
    <p:extLst>
      <p:ext uri="{BB962C8B-B14F-4D97-AF65-F5344CB8AC3E}">
        <p14:creationId xmlns:p14="http://schemas.microsoft.com/office/powerpoint/2010/main" val="18851588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Buffer does</a:t>
            </a:r>
            <a:r>
              <a:rPr lang="en-US" baseline="0" dirty="0" smtClean="0"/>
              <a:t> not to performance reviews</a:t>
            </a:r>
            <a:endParaRPr lang="en-US" dirty="0" smtClean="0"/>
          </a:p>
          <a:p>
            <a:pPr marL="171450" indent="-171450">
              <a:buFont typeface="Arial" charset="0"/>
              <a:buChar char="•"/>
            </a:pPr>
            <a:r>
              <a:rPr lang="en-US" dirty="0" smtClean="0"/>
              <a:t>Instead,</a:t>
            </a:r>
            <a:r>
              <a:rPr lang="en-US" baseline="0" dirty="0" smtClean="0"/>
              <a:t> e</a:t>
            </a:r>
            <a:r>
              <a:rPr lang="en-US" dirty="0" smtClean="0"/>
              <a:t>arly on in its life as a company Buffer began one-on-one sessions between every teammate and their team lead at least every 2 weeks. They generally last about an hour and include time for achievements, challenges, and feedback from the team lead to the teammate. </a:t>
            </a:r>
          </a:p>
          <a:p>
            <a:pPr marL="171450" indent="-171450">
              <a:buFont typeface="Arial" charset="0"/>
              <a:buChar char="•"/>
            </a:pPr>
            <a:r>
              <a:rPr lang="en-US" dirty="0" smtClean="0"/>
              <a:t>These</a:t>
            </a:r>
            <a:r>
              <a:rPr lang="en-US" baseline="0" dirty="0" smtClean="0"/>
              <a:t> sessions are primarily driven by the employee, not the team lead</a:t>
            </a:r>
            <a:endParaRPr lang="en-US" dirty="0" smtClean="0"/>
          </a:p>
          <a:p>
            <a:pPr marL="171450" indent="-171450">
              <a:buFont typeface="Arial" charset="0"/>
              <a:buChar char="•"/>
            </a:pPr>
            <a:r>
              <a:rPr lang="en-US" dirty="0" smtClean="0"/>
              <a:t>Buffer also has periodic peer-to-peer sessions called masterminds to celebrate successes and discuss challenges.</a:t>
            </a:r>
          </a:p>
          <a:p>
            <a:pPr marL="171450" indent="-171450">
              <a:buFont typeface="Arial" charset="0"/>
              <a:buChar char="•"/>
            </a:pPr>
            <a:r>
              <a:rPr lang="en-US" dirty="0" smtClean="0"/>
              <a:t>https://open.buffer.com/coaching/</a:t>
            </a:r>
          </a:p>
        </p:txBody>
      </p:sp>
      <p:sp>
        <p:nvSpPr>
          <p:cNvPr id="4" name="Slide Number Placeholder 3"/>
          <p:cNvSpPr>
            <a:spLocks noGrp="1"/>
          </p:cNvSpPr>
          <p:nvPr>
            <p:ph type="sldNum" sz="quarter" idx="10"/>
          </p:nvPr>
        </p:nvSpPr>
        <p:spPr/>
        <p:txBody>
          <a:bodyPr/>
          <a:lstStyle/>
          <a:p>
            <a:fld id="{A4ED500C-9DC7-4ED4-A3A7-1DE0F3EB20E1}" type="slidenum">
              <a:rPr lang="en-US" smtClean="0"/>
              <a:t>25</a:t>
            </a:fld>
            <a:endParaRPr lang="en-US"/>
          </a:p>
        </p:txBody>
      </p:sp>
    </p:spTree>
    <p:extLst>
      <p:ext uri="{BB962C8B-B14F-4D97-AF65-F5344CB8AC3E}">
        <p14:creationId xmlns:p14="http://schemas.microsoft.com/office/powerpoint/2010/main" val="24874462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If you are going to do an annual review, </a:t>
            </a:r>
            <a:r>
              <a:rPr lang="en-US" dirty="0" err="1" smtClean="0"/>
              <a:t>Optimax</a:t>
            </a:r>
            <a:r>
              <a:rPr lang="en-US" baseline="0" dirty="0" smtClean="0"/>
              <a:t> is an interesting model</a:t>
            </a:r>
            <a:endParaRPr lang="en-US" dirty="0" smtClean="0"/>
          </a:p>
          <a:p>
            <a:pPr marL="171450" indent="-171450">
              <a:buFont typeface="Arial" panose="020B0604020202020204" pitchFamily="34" charset="0"/>
              <a:buChar char="•"/>
            </a:pPr>
            <a:r>
              <a:rPr lang="en-US" dirty="0" err="1" smtClean="0"/>
              <a:t>Optimax</a:t>
            </a:r>
            <a:r>
              <a:rPr lang="en-US" dirty="0" smtClean="0"/>
              <a:t> is a precision optics manufacturer in Ontario, NY that employs 200 people and was a Hitachi Foundation</a:t>
            </a:r>
            <a:r>
              <a:rPr lang="en-US" baseline="0" dirty="0" smtClean="0"/>
              <a:t> Pioneer Employer</a:t>
            </a:r>
            <a:endParaRPr lang="en-US"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All employees, both salaried and hourly, participate in annual peer reviews. As part of the process, each person develops a personal learning plan to enable them to grow and to keep pace with advancing optical technology.</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company brings its engineering focus to the annual review process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Every employee gets a 360-degree evaluation by the people working shoulder to shoulder with them – direct reports and supervisors.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Additionally, employees are rated on five attributes based on attitudes and five attributes based on skills.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Feedback is given on their strengths, their performance as a team member, and potential areas of improvement.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process works because it’s conducted within a culture of trust, respect and employee empowerment.</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Each employee sets three goals for next year – two corporate and one personal – and they create an individual development plan which includes a section on training and three stretch goals agreed upon by the employee and the supervisor</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a:t>
            </a:r>
            <a:r>
              <a:rPr lang="en-US" sz="1200" kern="1200" baseline="0" dirty="0" smtClean="0">
                <a:solidFill>
                  <a:schemeClr val="tx1"/>
                </a:solidFill>
                <a:effectLst/>
                <a:latin typeface="+mn-lt"/>
                <a:ea typeface="+mn-ea"/>
                <a:cs typeface="+mn-cs"/>
              </a:rPr>
              <a:t> company pays for ongoing training and development. </a:t>
            </a:r>
          </a:p>
          <a:p>
            <a:pPr marL="171450" indent="-171450">
              <a:buFont typeface="Arial" panose="020B0604020202020204" pitchFamily="34" charset="0"/>
              <a:buChar char="•"/>
            </a:pPr>
            <a:r>
              <a:rPr lang="en-US" sz="1200" kern="1200" baseline="0" dirty="0" smtClean="0">
                <a:solidFill>
                  <a:schemeClr val="tx1"/>
                </a:solidFill>
                <a:effectLst/>
                <a:latin typeface="+mn-lt"/>
                <a:ea typeface="+mn-ea"/>
                <a:cs typeface="+mn-cs"/>
              </a:rPr>
              <a:t>In addition to technical skills training, company does a lot of leadership training. Everyone gets orientation training and a personality assessment when they first come on board, which includes mentoring on how to work within a team. This gives everyone a shared vocabulary and a basis to deal with different personality types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There is a subjective portion of the review – the self review and feedback provided by peers – as well as an objective metric that is established based on attitude and aptitude scores.  For each employee, the X and Y axis represent a score between 1 and 5 and capture both aptitude and attitude categories (see next slide).  This process reinforces both the skills and the attitudes that </a:t>
            </a:r>
            <a:r>
              <a:rPr lang="en-US" sz="1200" kern="1200" dirty="0" err="1" smtClean="0">
                <a:solidFill>
                  <a:schemeClr val="tx1"/>
                </a:solidFill>
                <a:effectLst/>
                <a:latin typeface="+mn-lt"/>
                <a:ea typeface="+mn-ea"/>
                <a:cs typeface="+mn-cs"/>
              </a:rPr>
              <a:t>Optimax</a:t>
            </a:r>
            <a:r>
              <a:rPr lang="en-US" sz="1200" kern="1200" dirty="0" smtClean="0">
                <a:solidFill>
                  <a:schemeClr val="tx1"/>
                </a:solidFill>
                <a:effectLst/>
                <a:latin typeface="+mn-lt"/>
                <a:ea typeface="+mn-ea"/>
                <a:cs typeface="+mn-cs"/>
              </a:rPr>
              <a:t> values. </a:t>
            </a:r>
            <a:endParaRPr lang="en-US" sz="1200" kern="1200" baseline="0" dirty="0" smtClean="0">
              <a:solidFill>
                <a:schemeClr val="tx1"/>
              </a:solidFill>
              <a:effectLst/>
              <a:latin typeface="+mn-lt"/>
              <a:ea typeface="+mn-ea"/>
              <a:cs typeface="+mn-cs"/>
            </a:endParaRP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26</a:t>
            </a:fld>
            <a:endParaRPr lang="en-US"/>
          </a:p>
        </p:txBody>
      </p:sp>
    </p:spTree>
    <p:extLst>
      <p:ext uri="{BB962C8B-B14F-4D97-AF65-F5344CB8AC3E}">
        <p14:creationId xmlns:p14="http://schemas.microsoft.com/office/powerpoint/2010/main" val="11979144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This is</a:t>
            </a:r>
            <a:r>
              <a:rPr lang="en-US" baseline="0" dirty="0" smtClean="0"/>
              <a:t> an example of the scatterplot. The 4,4 quad is where people want to be – high both in skills and attitude</a:t>
            </a:r>
          </a:p>
          <a:p>
            <a:pPr marL="171450" indent="-171450">
              <a:buFont typeface="Arial" panose="020B0604020202020204" pitchFamily="34" charset="0"/>
              <a:buChar char="•"/>
            </a:pPr>
            <a:r>
              <a:rPr lang="en-US" baseline="0" dirty="0" smtClean="0"/>
              <a:t>Company works with people to improve both skills and attitude</a:t>
            </a:r>
          </a:p>
          <a:p>
            <a:pPr marL="171450" indent="-171450">
              <a:buFont typeface="Arial" panose="020B0604020202020204" pitchFamily="34" charset="0"/>
              <a:buChar char="•"/>
            </a:pPr>
            <a:r>
              <a:rPr lang="en-US" baseline="0" dirty="0" smtClean="0"/>
              <a:t>Turnover is less than 10%</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27</a:t>
            </a:fld>
            <a:endParaRPr lang="en-US"/>
          </a:p>
        </p:txBody>
      </p:sp>
    </p:spTree>
    <p:extLst>
      <p:ext uri="{BB962C8B-B14F-4D97-AF65-F5344CB8AC3E}">
        <p14:creationId xmlns:p14="http://schemas.microsoft.com/office/powerpoint/2010/main" val="37505761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Give people a few minutes to fill out Leveling Up Worksheet,</a:t>
            </a:r>
            <a:r>
              <a:rPr lang="en-US" baseline="0" dirty="0" smtClean="0"/>
              <a:t> then debrief as a group and have a few people share what they wrote</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28</a:t>
            </a:fld>
            <a:endParaRPr lang="en-US"/>
          </a:p>
        </p:txBody>
      </p:sp>
    </p:spTree>
    <p:extLst>
      <p:ext uri="{BB962C8B-B14F-4D97-AF65-F5344CB8AC3E}">
        <p14:creationId xmlns:p14="http://schemas.microsoft.com/office/powerpoint/2010/main" val="12014273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29</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cs typeface="Arial" panose="020B0604020202020204" pitchFamily="34" charset="0"/>
            </a:endParaRPr>
          </a:p>
        </p:txBody>
      </p:sp>
    </p:spTree>
    <p:extLst>
      <p:ext uri="{BB962C8B-B14F-4D97-AF65-F5344CB8AC3E}">
        <p14:creationId xmlns:p14="http://schemas.microsoft.com/office/powerpoint/2010/main" val="39501083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3</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cs typeface="Arial" panose="020B0604020202020204" pitchFamily="34" charset="0"/>
              </a:rPr>
              <a:t>There are 5 modules which can be delivered in order or may each stand alone – each is part of the human capital puzzle</a:t>
            </a:r>
          </a:p>
          <a:p>
            <a:endParaRPr lang="en-US" altLang="en-US" baseline="0" dirty="0" smtClean="0">
              <a:cs typeface="Arial" panose="020B0604020202020204" pitchFamily="34" charset="0"/>
            </a:endParaRPr>
          </a:p>
        </p:txBody>
      </p:sp>
    </p:spTree>
    <p:extLst>
      <p:ext uri="{BB962C8B-B14F-4D97-AF65-F5344CB8AC3E}">
        <p14:creationId xmlns:p14="http://schemas.microsoft.com/office/powerpoint/2010/main" val="35294906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30</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cs typeface="Arial" panose="020B0604020202020204" pitchFamily="34" charset="0"/>
            </a:endParaRPr>
          </a:p>
        </p:txBody>
      </p:sp>
    </p:spTree>
    <p:extLst>
      <p:ext uri="{BB962C8B-B14F-4D97-AF65-F5344CB8AC3E}">
        <p14:creationId xmlns:p14="http://schemas.microsoft.com/office/powerpoint/2010/main" val="3785593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Some common threads emerged as we wrote about companies that had successful continuous improvement efforts: they have consistent support for these efforts from top management. They all invest in their employees’ training and development, and they create systems to draw out and implement employee ideas about process improvements. They find ways to learn from mistakes without blaming people. They recognize and reward success, and – not surprisingly – many of them practice open book management.</a:t>
            </a:r>
          </a:p>
          <a:p>
            <a:pPr marL="171450" indent="-171450">
              <a:buFont typeface="Arial"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31</a:t>
            </a:fld>
            <a:endParaRPr lang="en-US"/>
          </a:p>
        </p:txBody>
      </p:sp>
    </p:spTree>
    <p:extLst>
      <p:ext uri="{BB962C8B-B14F-4D97-AF65-F5344CB8AC3E}">
        <p14:creationId xmlns:p14="http://schemas.microsoft.com/office/powerpoint/2010/main" val="4200994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Look for an earlier stage</a:t>
            </a:r>
            <a:r>
              <a:rPr lang="en-US" baseline="0" dirty="0" smtClean="0"/>
              <a:t> example</a:t>
            </a:r>
          </a:p>
          <a:p>
            <a:pPr marL="171450" indent="-171450">
              <a:buFont typeface="Arial" charset="0"/>
              <a:buChar char="•"/>
            </a:pPr>
            <a:endParaRPr lang="en-US" baseline="0" dirty="0" smtClean="0"/>
          </a:p>
          <a:p>
            <a:pPr marL="171450" indent="-171450">
              <a:buFont typeface="Arial" charset="0"/>
              <a:buChar char="•"/>
            </a:pPr>
            <a:r>
              <a:rPr lang="en-US" dirty="0" smtClean="0"/>
              <a:t>Roll Forming, based</a:t>
            </a:r>
            <a:r>
              <a:rPr lang="en-US" baseline="0" dirty="0" smtClean="0"/>
              <a:t> </a:t>
            </a:r>
            <a:r>
              <a:rPr lang="en-US" dirty="0" smtClean="0"/>
              <a:t>in Shelby County, KY. Shortly after the company was acquired by </a:t>
            </a:r>
            <a:r>
              <a:rPr lang="en-US" dirty="0" err="1" smtClean="0"/>
              <a:t>voestalpine</a:t>
            </a:r>
            <a:r>
              <a:rPr lang="en-US" dirty="0" smtClean="0"/>
              <a:t> in 2000, there was a recession which hit a lot of their primary customers. They launched the current version of their Continuous Improvement (CI) program as part of their efforts to recover. The Continuous Improvement program at Roll Forming is closely tied to their gainsharing plan, named STEPS – Successful Team Effort Provides Satisfied Customers. Metrics are chosen that employees can directly affect, such as productivity, quality, and reduced waste, and bonuses are awarded based on improvements in those areas.</a:t>
            </a:r>
          </a:p>
          <a:p>
            <a:pPr marL="171450" indent="-171450">
              <a:buFont typeface="Arial" charset="0"/>
              <a:buChar char="•"/>
            </a:pPr>
            <a:r>
              <a:rPr lang="en-US" dirty="0" smtClean="0"/>
              <a:t>Everyone in the company is on a team. Their mandate is to monitor metrics affecting profitability, such as scrap, efficiency, quality, and on-time delivery, and to come up with ideas to improve them. Metrics are monitored month to month, and if they don’t show improvement, the teams have to take corrective action. There are quarterly audits by senior management, and teams with the most improvement get awards.</a:t>
            </a:r>
          </a:p>
          <a:p>
            <a:pPr marL="171450" indent="-171450">
              <a:buFont typeface="Arial" charset="0"/>
              <a:buChar char="•"/>
            </a:pPr>
            <a:r>
              <a:rPr lang="en-US" dirty="0" smtClean="0"/>
              <a:t>Machine operators use hour-by-hour (HBH) charts to track work flow, make note of any interruptions, and identify impediments to meeting production goals. We bring the HBH charts to the nerve center to be reviewed daily. Individuals take responsibility for specific issues. When CI projects generate more revenue or savings for the company, employees can see a correlation between their HBH charts, their CI projects, and their quarterly gainsharing bonus. Savings are significant, averaging $350,000 per quarter. </a:t>
            </a:r>
          </a:p>
          <a:p>
            <a:pPr marL="171450" indent="-171450">
              <a:buFont typeface="Arial" charset="0"/>
              <a:buChar char="•"/>
            </a:pPr>
            <a:r>
              <a:rPr lang="en-US" dirty="0" smtClean="0"/>
              <a:t>A key factor in the success of our CI program has been a company-wide cultural change towards more personal accountability. People realized the gain sharing plan is real and can be up to 15 percent of their total compensation. This generates peer pressure – people want to work with other people who are working as hard as them, so there is now zero tolerance for non-participation in the problem solving process.</a:t>
            </a:r>
          </a:p>
          <a:p>
            <a:pPr marL="171450" indent="-171450">
              <a:buFont typeface="Arial" charset="0"/>
              <a:buChar char="•"/>
            </a:pPr>
            <a:r>
              <a:rPr lang="en-US" dirty="0" smtClean="0"/>
              <a:t>We do a lot of root cause corrective action. If we have a problem – we made a bad part, or the process is not yielding efficiencies – the team goes through a process of determining why it happened. It’s like peeling an onion. It’s challenging, but it’s very important. You have to let it turn into a project, and then through execution and trial and error the problem gets solved. You have to be patient. There is no blame placed on anyone, but at the same time, you can’t say “it’s not my problem.” We use the Oz Principle – see it, own it, solve it, execute. In the early days of the CI program, we didn’t realize we were changing the culture. We realized later how important it is to leverage the culture to continuously improve the CI process and the accountability process.</a:t>
            </a:r>
          </a:p>
          <a:p>
            <a:pPr marL="171450" indent="-171450">
              <a:buFont typeface="Arial" charset="0"/>
              <a:buChar char="•"/>
            </a:pPr>
            <a:r>
              <a:rPr lang="en-US" dirty="0" smtClean="0"/>
              <a:t>Bonuses have increased 95% since the CI program was launched in 2003. At the same time, we have successfully created a culture of continuous improvement and personal accountability.</a:t>
            </a:r>
          </a:p>
          <a:p>
            <a:pPr marL="171450" indent="-171450">
              <a:buFont typeface="Arial" charset="0"/>
              <a:buChar char="•"/>
            </a:pPr>
            <a:endParaRPr lang="en-US" dirty="0" smtClean="0"/>
          </a:p>
          <a:p>
            <a:pPr marL="171450" indent="-171450">
              <a:buFont typeface="Arial" charset="0"/>
              <a:buChar char="•"/>
            </a:pPr>
            <a:endParaRPr lang="en-US" dirty="0" smtClean="0"/>
          </a:p>
          <a:p>
            <a:pPr marL="171450" indent="-171450">
              <a:buFont typeface="Arial"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32</a:t>
            </a:fld>
            <a:endParaRPr lang="en-US"/>
          </a:p>
        </p:txBody>
      </p:sp>
    </p:spTree>
    <p:extLst>
      <p:ext uri="{BB962C8B-B14F-4D97-AF65-F5344CB8AC3E}">
        <p14:creationId xmlns:p14="http://schemas.microsoft.com/office/powerpoint/2010/main" val="8934560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baseline="0" dirty="0" smtClean="0"/>
              <a:t>SHOW SKILLS MATRIX</a:t>
            </a:r>
            <a:br>
              <a:rPr lang="en-US" baseline="0" dirty="0" smtClean="0"/>
            </a:br>
            <a:r>
              <a:rPr lang="en-US" baseline="0" dirty="0" smtClean="0"/>
              <a:t>HIGH PLAINS HAS ONE</a:t>
            </a:r>
          </a:p>
          <a:p>
            <a:pPr marL="171450" indent="-171450">
              <a:buFont typeface="Arial" charset="0"/>
              <a:buChar char="•"/>
            </a:pPr>
            <a:r>
              <a:rPr lang="en-US" baseline="0" smtClean="0"/>
              <a:t>TECH EXAMPLE?</a:t>
            </a:r>
          </a:p>
          <a:p>
            <a:pPr marL="171450" indent="-171450">
              <a:buFont typeface="Arial" charset="0"/>
              <a:buChar char="•"/>
            </a:pPr>
            <a:r>
              <a:rPr lang="en-US" baseline="0" dirty="0" smtClean="0"/>
              <a:t>Both IPC and Marlin Steel incentivize cross training with pay for skills</a:t>
            </a:r>
          </a:p>
          <a:p>
            <a:pPr marL="171450" indent="-171450">
              <a:buFont typeface="Arial" charset="0"/>
              <a:buChar char="•"/>
            </a:pPr>
            <a:r>
              <a:rPr lang="en-US" baseline="0" dirty="0" smtClean="0"/>
              <a:t>(Could show Marlin Steel video: From Bagels to Boeing: https://www.youtube.com/watch?v=Tdjr9DoGmlE)</a:t>
            </a:r>
          </a:p>
          <a:p>
            <a:pPr marL="171450" indent="-171450">
              <a:buFont typeface="Arial" charset="0"/>
              <a:buChar char="•"/>
            </a:pPr>
            <a:r>
              <a:rPr lang="en-US" baseline="0" dirty="0" smtClean="0"/>
              <a:t>Marlin Steel manufactures custom metal forms. Motto is “Quality, engineered quick.”</a:t>
            </a:r>
          </a:p>
          <a:p>
            <a:pPr marL="171450" indent="-171450">
              <a:buFont typeface="Arial" charset="0"/>
              <a:buChar char="•"/>
            </a:pPr>
            <a:r>
              <a:rPr lang="en-US" dirty="0" smtClean="0"/>
              <a:t>Skills Matrix posted prominently in lunchroom identifies each employee’s proficiencies and the skills they still need to learn, and highlights the skills that we most value – those that will move the needle for the company. When employees learn a new skill, they get a permanent wage increase as well as public praise.</a:t>
            </a:r>
          </a:p>
          <a:p>
            <a:pPr marL="171450" indent="-171450">
              <a:buFont typeface="Arial" charset="0"/>
              <a:buChar char="•"/>
            </a:pPr>
            <a:r>
              <a:rPr lang="en-US" dirty="0" smtClean="0"/>
              <a:t>Ensures that one person with all the skills is not a bottleneck.</a:t>
            </a:r>
          </a:p>
          <a:p>
            <a:pPr marL="171450" indent="-171450">
              <a:buFont typeface="Arial" charset="0"/>
              <a:buChar char="•"/>
            </a:pPr>
            <a:r>
              <a:rPr lang="en-US" dirty="0" smtClean="0"/>
              <a:t>There are four sources for employee training – in-house training, outside vendors, community college, and graduate school. Because they have very specialized equipment, they often turn to the equipment vendors to train people. Some training occurs in-house after a shift. Sometimes community colleges offer wonderful training, so they take advantage of that. Marlin has had several people in graduate school in programs such as industrial engineering. They pay for employees’ additional education and training and say “investing in training is absolutely worth it. People like learning new things and they like the feeling of being an expert.”</a:t>
            </a:r>
          </a:p>
          <a:p>
            <a:pPr marL="171450" indent="-171450">
              <a:buFont typeface="Arial" charset="0"/>
              <a:buChar char="•"/>
            </a:pPr>
            <a:r>
              <a:rPr lang="en-US" dirty="0" smtClean="0"/>
              <a:t>To create the Skills Matrix,</a:t>
            </a:r>
            <a:r>
              <a:rPr lang="en-US" baseline="0" dirty="0" smtClean="0"/>
              <a:t> Marlin </a:t>
            </a:r>
            <a:r>
              <a:rPr lang="en-US" dirty="0" smtClean="0"/>
              <a:t>looked very closely at the specialized skills employees needed to master for the company to be successful. For example, the laser has to be set up, programmed, and maintained. The company will thrive if the laser is performing many hours a week and there is a trained team who will not let it sit dormant, or wait, or break down. There are other machines too, such as the punch and the wire forming equipment, which need to be run proficiently and consistently.</a:t>
            </a:r>
          </a:p>
          <a:p>
            <a:pPr marL="171450" indent="-171450">
              <a:buFont typeface="Arial" charset="0"/>
              <a:buChar char="•"/>
            </a:pPr>
            <a:r>
              <a:rPr lang="en-US" dirty="0" smtClean="0"/>
              <a:t>Some skills are universal, like the ability to read a blueprint. Others change as they invest in new equipment and innovations. As they do this, they refresh the Skills Matrix, and it’s a whole new set of cross-training.</a:t>
            </a:r>
          </a:p>
          <a:p>
            <a:pPr marL="171450" indent="-171450">
              <a:buFont typeface="Arial" charset="0"/>
              <a:buChar char="•"/>
            </a:pPr>
            <a:r>
              <a:rPr lang="en-US" dirty="0" smtClean="0"/>
              <a:t>Transparency for employees – very clear what</a:t>
            </a:r>
            <a:r>
              <a:rPr lang="en-US" baseline="0" dirty="0" smtClean="0"/>
              <a:t> they need to do to get ahead and increase hourly pay (not just golf with the manager)</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33</a:t>
            </a:fld>
            <a:endParaRPr lang="en-US"/>
          </a:p>
        </p:txBody>
      </p:sp>
    </p:spTree>
    <p:extLst>
      <p:ext uri="{BB962C8B-B14F-4D97-AF65-F5344CB8AC3E}">
        <p14:creationId xmlns:p14="http://schemas.microsoft.com/office/powerpoint/2010/main" val="42373330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Oberg manufactures precision components and tooling used by leading manufacturers including several Fortune 500 companies. Oberg serves customers in the aerospace, energy, medical, metal packaging, and consumer/industrial industries and employs more than 800 people worldwide.</a:t>
            </a:r>
          </a:p>
          <a:p>
            <a:pPr marL="171450" indent="-171450">
              <a:buFont typeface="Arial" charset="0"/>
              <a:buChar char="•"/>
            </a:pPr>
            <a:r>
              <a:rPr lang="en-US" dirty="0" smtClean="0"/>
              <a:t>Oberg</a:t>
            </a:r>
            <a:r>
              <a:rPr lang="en-US" baseline="0" dirty="0" smtClean="0"/>
              <a:t> says “W</a:t>
            </a:r>
            <a:r>
              <a:rPr lang="en-US" dirty="0" smtClean="0"/>
              <a:t>e sell skills – that’s our differentiator. We provide our customers with customized, precision manufactured solutions that you can’t buy in a catalogue. In order to do this, our employees have to be cross trained and able to operate multiple machines.”</a:t>
            </a:r>
          </a:p>
          <a:p>
            <a:pPr marL="171450" indent="-171450">
              <a:buFont typeface="Arial" charset="0"/>
              <a:buChar char="•"/>
            </a:pPr>
            <a:r>
              <a:rPr lang="en-US" dirty="0" smtClean="0"/>
              <a:t>Training and apprenticeship</a:t>
            </a:r>
            <a:r>
              <a:rPr lang="en-US" baseline="0" dirty="0" smtClean="0"/>
              <a:t> program going back to the 1970s, with the current iteration (competency-based, not time-based) going back to 2001.</a:t>
            </a:r>
          </a:p>
          <a:p>
            <a:pPr marL="171450" indent="-171450">
              <a:buFont typeface="Arial" charset="0"/>
              <a:buChar char="•"/>
            </a:pPr>
            <a:r>
              <a:rPr lang="en-US" dirty="0" smtClean="0"/>
              <a:t>Their work very specialized, so they have job-specific apprenticeships; for example, grinding apprenticeships, stamping apprenticeships, and precision computer numerical controlled (CNC) apprenticeships. These apprenticeships create clear career paths throughout the production spectrum, and people enjoy increases in their hourly wages as they gain new skills. </a:t>
            </a:r>
          </a:p>
          <a:p>
            <a:pPr marL="171450" indent="-171450">
              <a:buFont typeface="Arial" charset="0"/>
              <a:buChar char="•"/>
            </a:pPr>
            <a:r>
              <a:rPr lang="en-US" dirty="0" smtClean="0"/>
              <a:t>Their focus now is to spend smart training money – to go after any skills gaps so they can be smarter, more agile, and more efficient. Tracking training ROI helps them do that.</a:t>
            </a:r>
          </a:p>
          <a:p>
            <a:pPr marL="171450" indent="-171450">
              <a:buFont typeface="Arial" charset="0"/>
              <a:buChar char="•"/>
            </a:pPr>
            <a:r>
              <a:rPr lang="en-US" dirty="0" smtClean="0"/>
              <a:t>Every company has to determine which factor, whether it is related to improving productivity or learning a new process, will have the most impact on the bottom line. Start by partnering with accounting people to do activity-based accounting. Get the support of company leadership to work with the hard data you get and to stay committed to continuous education. Take small steps and do one piece at a time. If you’re a manufacturer, tracking scrap and rework is a good place to start.</a:t>
            </a:r>
          </a:p>
          <a:p>
            <a:pPr marL="171450" indent="-171450">
              <a:buFont typeface="Arial" charset="0"/>
              <a:buChar char="•"/>
            </a:pPr>
            <a:r>
              <a:rPr lang="en-US" dirty="0" smtClean="0"/>
              <a:t>Oberg’s Enterprise Resource Planning (ERP) software system gathers a large amount of real time data </a:t>
            </a:r>
            <a:r>
              <a:rPr lang="en-US" b="1" dirty="0" smtClean="0"/>
              <a:t>using barcodes</a:t>
            </a:r>
            <a:r>
              <a:rPr lang="en-US" dirty="0" smtClean="0"/>
              <a:t>. They are able to track direct and indirect labor (time spent working directly on producing products versus time spent maintaining machines, for example), total time spent on a job, scrap and rework hours (the lower the better), and attended versus unattended time (the hours in which an apprentice is watching, or attending, several machines at once). </a:t>
            </a:r>
          </a:p>
          <a:p>
            <a:pPr marL="171450" indent="-171450">
              <a:buFont typeface="Arial" charset="0"/>
              <a:buChar char="•"/>
            </a:pPr>
            <a:r>
              <a:rPr lang="en-US" dirty="0" smtClean="0"/>
              <a:t>Their ROI models a group of select variables, based on individual skills. For example, they know that an apprentice might be producing one part per hour, compared with an experienced person who can produce 10 parts per hour while also running several machines at the same time. They know what the turnaround time should be for any given product and are always trying to meet or exceed those times. </a:t>
            </a:r>
          </a:p>
          <a:p>
            <a:pPr marL="171450" indent="-171450">
              <a:buFont typeface="Arial" charset="0"/>
              <a:buChar char="•"/>
            </a:pPr>
            <a:r>
              <a:rPr lang="en-US" dirty="0" smtClean="0"/>
              <a:t>Used to just track apprentices’</a:t>
            </a:r>
            <a:r>
              <a:rPr lang="en-US" baseline="0" dirty="0" smtClean="0"/>
              <a:t> skills but now they are assessing and tracking everyone’s skills with the goal of developing an individual training plan for each employee to maximize their skills and productivity. They also have a skills matrix.</a:t>
            </a:r>
          </a:p>
          <a:p>
            <a:pPr marL="171450" indent="-171450">
              <a:buFont typeface="Arial" charset="0"/>
              <a:buChar char="•"/>
            </a:pPr>
            <a:r>
              <a:rPr lang="en-US" baseline="0" dirty="0" smtClean="0"/>
              <a:t>Learn more at http://smallbusiness.chron.com/calculate-roi-training-40331.html</a:t>
            </a:r>
            <a:endParaRPr lang="en-US" dirty="0" smtClean="0"/>
          </a:p>
          <a:p>
            <a:pPr marL="171450" indent="-171450">
              <a:buFont typeface="Arial"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34</a:t>
            </a:fld>
            <a:endParaRPr lang="en-US"/>
          </a:p>
        </p:txBody>
      </p:sp>
    </p:spTree>
    <p:extLst>
      <p:ext uri="{BB962C8B-B14F-4D97-AF65-F5344CB8AC3E}">
        <p14:creationId xmlns:p14="http://schemas.microsoft.com/office/powerpoint/2010/main" val="26104037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Best practices in partnering with educational providers</a:t>
            </a:r>
          </a:p>
          <a:p>
            <a:pPr marL="171450" indent="-171450">
              <a:buFont typeface="Arial" charset="0"/>
              <a:buChar char="•"/>
            </a:pPr>
            <a:r>
              <a:rPr lang="en-US" dirty="0" smtClean="0"/>
              <a:t>Examples – </a:t>
            </a:r>
            <a:r>
              <a:rPr lang="en-US" dirty="0" err="1" smtClean="0"/>
              <a:t>Optimax</a:t>
            </a:r>
            <a:r>
              <a:rPr lang="en-US" dirty="0" smtClean="0"/>
              <a:t> in upstate</a:t>
            </a:r>
            <a:r>
              <a:rPr lang="en-US" baseline="0" dirty="0" smtClean="0"/>
              <a:t> NY creating partnership of optical businesses and working with local community colleges to get curriculum to train future workers with the needed skillsets </a:t>
            </a:r>
          </a:p>
          <a:p>
            <a:pPr marL="171450" indent="-171450">
              <a:buFont typeface="Arial" charset="0"/>
              <a:buChar char="•"/>
            </a:pPr>
            <a:r>
              <a:rPr lang="en-US" dirty="0" smtClean="0"/>
              <a:t>Community colleges serve an estimated 12 million for-credit and noncredit students. These students often pursue work and learning simultaneously, and most seek to build skills with labor market value</a:t>
            </a:r>
          </a:p>
          <a:p>
            <a:pPr marL="171450" indent="-171450">
              <a:buFont typeface="Arial" charset="0"/>
              <a:buChar char="•"/>
            </a:pPr>
            <a:r>
              <a:rPr lang="en-US" dirty="0" smtClean="0"/>
              <a:t>Ideally,</a:t>
            </a:r>
            <a:r>
              <a:rPr lang="en-US" baseline="0" dirty="0" smtClean="0"/>
              <a:t> partnerships with businesses would combine classroom learning with real world content and work-based learning experience</a:t>
            </a:r>
          </a:p>
          <a:p>
            <a:pPr marL="171450" indent="-171450">
              <a:buFont typeface="Arial" charset="0"/>
              <a:buChar char="•"/>
            </a:pPr>
            <a:r>
              <a:rPr lang="en-US" baseline="0" dirty="0" smtClean="0"/>
              <a:t>Success factors for business/educational partnerships include:</a:t>
            </a:r>
          </a:p>
          <a:p>
            <a:pPr marL="171450" indent="-171450">
              <a:buFont typeface="Arial" charset="0"/>
              <a:buChar char="•"/>
            </a:pPr>
            <a:r>
              <a:rPr lang="en-US" baseline="0" dirty="0" smtClean="0"/>
              <a:t>1. Recognize a local/regional economic development challenge that calls for collaborative attention</a:t>
            </a:r>
          </a:p>
          <a:p>
            <a:pPr marL="171450" indent="-171450">
              <a:buFont typeface="Arial" charset="0"/>
              <a:buChar char="•"/>
            </a:pPr>
            <a:r>
              <a:rPr lang="en-US" baseline="0" dirty="0" smtClean="0"/>
              <a:t>2. Establish shared mission and goals</a:t>
            </a:r>
          </a:p>
          <a:p>
            <a:pPr marL="171450" indent="-171450">
              <a:buFont typeface="Arial" charset="0"/>
              <a:buChar char="•"/>
            </a:pPr>
            <a:r>
              <a:rPr lang="en-US" baseline="0" dirty="0" smtClean="0"/>
              <a:t>3. Ensure that value is achieved for all partners (including students)</a:t>
            </a:r>
          </a:p>
          <a:p>
            <a:pPr marL="171450" indent="-171450">
              <a:buFont typeface="Arial" charset="0"/>
              <a:buChar char="•"/>
            </a:pPr>
            <a:r>
              <a:rPr lang="en-US" baseline="0" dirty="0" smtClean="0"/>
              <a:t>4. Have strong executive leadership from both the college and industry participants</a:t>
            </a:r>
          </a:p>
          <a:p>
            <a:pPr marL="171450" indent="-171450">
              <a:buFont typeface="Arial" charset="0"/>
              <a:buChar char="•"/>
            </a:pPr>
            <a:r>
              <a:rPr lang="en-US" baseline="0" dirty="0" smtClean="0"/>
              <a:t>5. Develop governance and accountability mechanisms</a:t>
            </a:r>
          </a:p>
          <a:p>
            <a:pPr marL="171450" indent="-171450">
              <a:buFont typeface="Arial" charset="0"/>
              <a:buChar char="•"/>
            </a:pPr>
            <a:endParaRPr lang="en-US" baseline="0" dirty="0" smtClean="0"/>
          </a:p>
          <a:p>
            <a:pPr marL="171450" indent="-171450">
              <a:buFont typeface="Arial" charset="0"/>
              <a:buChar char="•"/>
            </a:pP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35</a:t>
            </a:fld>
            <a:endParaRPr lang="en-US"/>
          </a:p>
        </p:txBody>
      </p:sp>
    </p:spTree>
    <p:extLst>
      <p:ext uri="{BB962C8B-B14F-4D97-AF65-F5344CB8AC3E}">
        <p14:creationId xmlns:p14="http://schemas.microsoft.com/office/powerpoint/2010/main" val="20611637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For white</a:t>
            </a:r>
            <a:r>
              <a:rPr lang="en-US" baseline="0" dirty="0" smtClean="0"/>
              <a:t> collar workers, “soft skills” defined as non-technical skills needed for success, such as communication, teamwork, working within a budget, prioritizing, managing multiple deadlines – some employers starting to interview for those skills as well as technical skills</a:t>
            </a:r>
          </a:p>
          <a:p>
            <a:pPr marL="171450" indent="-171450">
              <a:buFont typeface="Arial" panose="020B0604020202020204" pitchFamily="34" charset="0"/>
              <a:buChar char="•"/>
            </a:pPr>
            <a:r>
              <a:rPr lang="en-US" baseline="0" dirty="0" smtClean="0"/>
              <a:t>For low income workers/workers with barriers, soft skills are those same skills plus basic </a:t>
            </a:r>
            <a:r>
              <a:rPr lang="en-US" baseline="0" dirty="0" err="1" smtClean="0"/>
              <a:t>lifeskills</a:t>
            </a:r>
            <a:r>
              <a:rPr lang="en-US" baseline="0" dirty="0" smtClean="0"/>
              <a:t>/professionalism (coming to work on time, dressing appropriately, etc.)</a:t>
            </a:r>
          </a:p>
          <a:p>
            <a:pPr marL="171450" indent="-171450">
              <a:buFont typeface="Arial" panose="020B0604020202020204" pitchFamily="34" charset="0"/>
              <a:buChar char="•"/>
            </a:pPr>
            <a:r>
              <a:rPr lang="en-US" baseline="0" dirty="0" smtClean="0"/>
              <a:t>Federal Reserve Bank of Atlanta surveyed employers in the Southeast and found two categories of soft skills that employers felt were often lacking: essential and workplace skills. Essential skills are those necessary to be hired and hold onto a job, such as coming to work on time, dressing appropriately, working hard, and staying sober at work. Workplace skills are those that help make workers valuable to their employers and allow them to stay employed and advance. These include basic math and reading skills, computer literacy, creativity, and adaptability.</a:t>
            </a:r>
          </a:p>
          <a:p>
            <a:pPr marL="171450" indent="-171450">
              <a:buFont typeface="Arial" panose="020B0604020202020204" pitchFamily="34" charset="0"/>
              <a:buChar char="•"/>
            </a:pPr>
            <a:r>
              <a:rPr lang="en-US" baseline="0" dirty="0" smtClean="0"/>
              <a:t>Part of support for essential skills is help with childcare, transportation, etc. – basically support for those with barriers.</a:t>
            </a:r>
          </a:p>
          <a:p>
            <a:pPr marL="171450" indent="-171450">
              <a:buFont typeface="Arial" panose="020B0604020202020204" pitchFamily="34" charset="0"/>
              <a:buChar char="•"/>
            </a:pPr>
            <a:r>
              <a:rPr lang="en-US" baseline="0" dirty="0" smtClean="0"/>
              <a:t>Seattle Jobs Initiative did a similar survey of employers and produced a report: “The Importance of Soft Skills in Entry-Level Employment and Postsecondary Success: Perspectives from Employers and Community Colleges”. In this study, communication was a big skill that study found lacking in all sectors. Objective was to identify skills that community colleges and training organizations can include in their curricula</a:t>
            </a:r>
          </a:p>
          <a:p>
            <a:pPr marL="171450" indent="-171450">
              <a:buFont typeface="Arial" panose="020B0604020202020204" pitchFamily="34" charset="0"/>
              <a:buChar char="•"/>
            </a:pPr>
            <a:r>
              <a:rPr lang="en-US" baseline="0" dirty="0" smtClean="0"/>
              <a:t>Some employers do brown bag lunches on topics such as dressing for success, basic financial literacy, etc.</a:t>
            </a:r>
          </a:p>
          <a:p>
            <a:pPr marL="171450" indent="-171450">
              <a:buFont typeface="Arial" panose="020B0604020202020204" pitchFamily="34" charset="0"/>
              <a:buChar char="•"/>
            </a:pPr>
            <a:r>
              <a:rPr lang="en-US" baseline="0" dirty="0" smtClean="0"/>
              <a:t>Companies large enough to have HR managers can do trainings and have people sign agreements upon hiring about basics such as attendance</a:t>
            </a:r>
          </a:p>
          <a:p>
            <a:pPr marL="171450" indent="-171450">
              <a:buFont typeface="Arial" panose="020B0604020202020204" pitchFamily="34" charset="0"/>
              <a:buChar char="•"/>
            </a:pPr>
            <a:r>
              <a:rPr lang="en-US" baseline="0" dirty="0" smtClean="0"/>
              <a:t>Gainsharing programs can include attendance, safety, waste reduction, quality – things hourly workers can directly control and that affect profitability. Share a portion of the gains from those successful programs with employees who helped achieve them.</a:t>
            </a:r>
          </a:p>
          <a:p>
            <a:pPr marL="171450" indent="-171450">
              <a:buFont typeface="Arial" panose="020B0604020202020204" pitchFamily="34" charset="0"/>
              <a:buChar char="•"/>
            </a:pPr>
            <a:r>
              <a:rPr lang="en-US" baseline="0" dirty="0" smtClean="0"/>
              <a:t>Brown bag lunches to help train white collar workers on soft skills</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36</a:t>
            </a:fld>
            <a:endParaRPr lang="en-US"/>
          </a:p>
        </p:txBody>
      </p:sp>
    </p:spTree>
    <p:extLst>
      <p:ext uri="{BB962C8B-B14F-4D97-AF65-F5344CB8AC3E}">
        <p14:creationId xmlns:p14="http://schemas.microsoft.com/office/powerpoint/2010/main" val="22528628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Integrated Packaging Corporation is a mature commodity business with low margins</a:t>
            </a:r>
            <a:r>
              <a:rPr lang="en-US" baseline="0" dirty="0" smtClean="0"/>
              <a:t> - must</a:t>
            </a:r>
            <a:r>
              <a:rPr lang="en-US" dirty="0" smtClean="0"/>
              <a:t> continually find ways to maximize efficiency and productivity. They pay employees well and offer a good benefits package, and expect hourly employees to learn how to operate at least three different machines. They are given pay increases for learning new skills, which is an incentive to them as they become more valuable to the company.</a:t>
            </a:r>
          </a:p>
          <a:p>
            <a:pPr marL="171450" indent="-171450">
              <a:buFont typeface="Arial" charset="0"/>
              <a:buChar char="•"/>
            </a:pPr>
            <a:r>
              <a:rPr lang="en-US" dirty="0" smtClean="0"/>
              <a:t>Early on, had to negotiate with union to allow cross training in contracts. Now 50 percent of the corrugated box industry has skills based pay in its union contracts.</a:t>
            </a:r>
          </a:p>
          <a:p>
            <a:pPr marL="171450" indent="-171450">
              <a:buFont typeface="Arial" charset="0"/>
              <a:buChar char="•"/>
            </a:pPr>
            <a:r>
              <a:rPr lang="en-US" dirty="0" smtClean="0"/>
              <a:t>IPC turnover</a:t>
            </a:r>
            <a:r>
              <a:rPr lang="en-US" baseline="0" dirty="0" smtClean="0"/>
              <a:t> low due in part to cross training</a:t>
            </a:r>
          </a:p>
          <a:p>
            <a:pPr marL="171450" indent="-171450">
              <a:buFont typeface="Arial" charset="0"/>
              <a:buChar char="•"/>
            </a:pPr>
            <a:r>
              <a:rPr lang="en-US" baseline="0" dirty="0" smtClean="0"/>
              <a:t>The program has to be well understood by the people being trained as well as the trainers. Most of the training takes place on the floor, not in the classroom, and is taught by peers or supervisors. So it has to be communicated well – people need to understand why, when, and how it’s going to work. </a:t>
            </a:r>
          </a:p>
          <a:p>
            <a:pPr marL="171450" indent="-171450">
              <a:buFont typeface="Arial" charset="0"/>
              <a:buChar char="•"/>
            </a:pPr>
            <a:r>
              <a:rPr lang="en-US" baseline="0" dirty="0" smtClean="0"/>
              <a:t>You also have to schedule planned downtime and/or overtime for training since people may have to stay late or come in early, and then track the training cost against the training budget.</a:t>
            </a:r>
          </a:p>
          <a:p>
            <a:pPr marL="171450" indent="-171450">
              <a:buFont typeface="Arial" charset="0"/>
              <a:buChar char="•"/>
            </a:pPr>
            <a:r>
              <a:rPr lang="en-US" baseline="0" dirty="0" smtClean="0"/>
              <a:t>Taught Spanish speakers English prior to cross training</a:t>
            </a:r>
          </a:p>
          <a:p>
            <a:pPr marL="171450" indent="-171450">
              <a:buFont typeface="Arial" charset="0"/>
              <a:buChar char="•"/>
            </a:pPr>
            <a:r>
              <a:rPr lang="en-US" baseline="0" dirty="0" smtClean="0"/>
              <a:t>Manufacturing suppliers sometime come in and do cross training, quality training, and safety training. </a:t>
            </a:r>
          </a:p>
          <a:p>
            <a:pPr marL="171450" indent="-171450">
              <a:buFont typeface="Arial" charset="0"/>
              <a:buChar char="•"/>
            </a:pPr>
            <a:r>
              <a:rPr lang="en-US" baseline="0" dirty="0" smtClean="0"/>
              <a:t>Customers also sometimes help with training – Cargill was a major customer which used the same Enterprise Resource Planning system so they let IPC people come and study it when they began using the same system</a:t>
            </a:r>
          </a:p>
          <a:p>
            <a:pPr marL="171450" indent="-171450">
              <a:buFont typeface="Arial" charset="0"/>
              <a:buChar char="•"/>
            </a:pPr>
            <a:r>
              <a:rPr lang="en-US" baseline="0" dirty="0" smtClean="0"/>
              <a:t>IPC training is about 80 percent on the shop floor and 20 percent classroom. </a:t>
            </a:r>
          </a:p>
          <a:p>
            <a:pPr marL="171450" indent="-171450">
              <a:buFont typeface="Arial" charset="0"/>
              <a:buChar char="•"/>
            </a:pPr>
            <a:r>
              <a:rPr lang="en-US" baseline="0" dirty="0" smtClean="0"/>
              <a:t>You can’t learn a new skill and then put it in a drawer and expect to remember it later so it’s really important to have updates, refreshers, reviews. Also, keep in mind that you won’t get the same efficiency with a cross trained employee doing a job they are less used to than someone who does the job every day. Make allowances so you don’t end up with customer dissatisfaction.  Also, if you cross train for two weeks, you might lose 10 percent productivity during that time. Plan ahead and make sure you have the extra inventory on hand.</a:t>
            </a:r>
          </a:p>
          <a:p>
            <a:pPr marL="171450" indent="-171450">
              <a:buFont typeface="Arial" charset="0"/>
              <a:buChar char="•"/>
            </a:pPr>
            <a:r>
              <a:rPr lang="en-US" dirty="0" smtClean="0"/>
              <a:t>IPC’s quarterly gainsharing program, SWEAR (Safety, Waste, Efficiencies, Attendance, Returns) is based on things that hourly employees can directly control. 3% of company profits go into a pool, which is divided equally among hourly employees every quarter if goals are attained. The program has made the hourly employees much more focused on the business. Gainsharing adds a further incentive to cross-training, because it benefits employees who are able to attain a high level of efficiency across multiple machines.</a:t>
            </a:r>
          </a:p>
        </p:txBody>
      </p:sp>
      <p:sp>
        <p:nvSpPr>
          <p:cNvPr id="4" name="Slide Number Placeholder 3"/>
          <p:cNvSpPr>
            <a:spLocks noGrp="1"/>
          </p:cNvSpPr>
          <p:nvPr>
            <p:ph type="sldNum" sz="quarter" idx="10"/>
          </p:nvPr>
        </p:nvSpPr>
        <p:spPr/>
        <p:txBody>
          <a:bodyPr/>
          <a:lstStyle/>
          <a:p>
            <a:fld id="{A4ED500C-9DC7-4ED4-A3A7-1DE0F3EB20E1}" type="slidenum">
              <a:rPr lang="en-US" smtClean="0"/>
              <a:t>37</a:t>
            </a:fld>
            <a:endParaRPr lang="en-US"/>
          </a:p>
        </p:txBody>
      </p:sp>
    </p:spTree>
    <p:extLst>
      <p:ext uri="{BB962C8B-B14F-4D97-AF65-F5344CB8AC3E}">
        <p14:creationId xmlns:p14="http://schemas.microsoft.com/office/powerpoint/2010/main" val="3928409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4</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aseline="0" dirty="0" smtClean="0">
                <a:cs typeface="Arial" panose="020B0604020202020204" pitchFamily="34" charset="0"/>
              </a:rPr>
              <a:t>Articulate goals for the session</a:t>
            </a:r>
          </a:p>
        </p:txBody>
      </p:sp>
    </p:spTree>
    <p:extLst>
      <p:ext uri="{BB962C8B-B14F-4D97-AF65-F5344CB8AC3E}">
        <p14:creationId xmlns:p14="http://schemas.microsoft.com/office/powerpoint/2010/main" val="3804329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5</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baseline="0" dirty="0" smtClean="0">
                <a:cs typeface="Arial" panose="020B0604020202020204" pitchFamily="34" charset="0"/>
              </a:rPr>
              <a:t>Investing in learning and development from the start can give your firm a competitive advantage, helping you attract and retain a great workforce, which in turn helps you acquire and retain customers</a:t>
            </a:r>
          </a:p>
          <a:p>
            <a:pPr marL="171450" indent="-171450">
              <a:buFont typeface="Arial" panose="020B0604020202020204" pitchFamily="34" charset="0"/>
              <a:buChar char="•"/>
            </a:pPr>
            <a:r>
              <a:rPr lang="en-US" altLang="en-US" baseline="0" dirty="0" smtClean="0">
                <a:cs typeface="Arial" panose="020B0604020202020204" pitchFamily="34" charset="0"/>
              </a:rPr>
              <a:t>Developing a learning culture and cross training employees can enable your company to continuously improve in a fast changing global market. </a:t>
            </a:r>
          </a:p>
          <a:p>
            <a:pPr marL="171450" indent="-171450">
              <a:buFont typeface="Arial" panose="020B0604020202020204" pitchFamily="34" charset="0"/>
              <a:buChar char="•"/>
            </a:pPr>
            <a:r>
              <a:rPr lang="en-US" altLang="en-US" baseline="0" dirty="0" smtClean="0">
                <a:cs typeface="Arial" panose="020B0604020202020204" pitchFamily="34" charset="0"/>
              </a:rPr>
              <a:t>Ensuring employees have the necessary skills around giving and receiving feedback, including conflict resolution and employee reviews, will help both individual employees and the company as a whole learn and develop. </a:t>
            </a:r>
          </a:p>
          <a:p>
            <a:pPr marL="171450" indent="-171450">
              <a:buFont typeface="Arial" panose="020B0604020202020204" pitchFamily="34" charset="0"/>
              <a:buChar char="•"/>
            </a:pPr>
            <a:r>
              <a:rPr lang="en-US" altLang="en-US" baseline="0" dirty="0" smtClean="0">
                <a:cs typeface="Arial" panose="020B0604020202020204" pitchFamily="34" charset="0"/>
              </a:rPr>
              <a:t>Cross training employees – sometimes using pay for skills programs – can enable your firm to better navigate rapidly changing industry conditions and meet demanding customer requirements. </a:t>
            </a:r>
          </a:p>
          <a:p>
            <a:pPr marL="171450" indent="-171450">
              <a:buFont typeface="Arial" panose="020B0604020202020204" pitchFamily="34" charset="0"/>
              <a:buChar char="•"/>
            </a:pPr>
            <a:r>
              <a:rPr lang="en-US" altLang="en-US" baseline="0" dirty="0" smtClean="0">
                <a:cs typeface="Arial" panose="020B0604020202020204" pitchFamily="34" charset="0"/>
              </a:rPr>
              <a:t>Creating high performing teams – what does it take?</a:t>
            </a:r>
          </a:p>
          <a:p>
            <a:pPr marL="171450" indent="-171450">
              <a:buFont typeface="Arial" panose="020B0604020202020204" pitchFamily="34" charset="0"/>
              <a:buChar char="•"/>
            </a:pPr>
            <a:r>
              <a:rPr lang="en-US" altLang="en-US" baseline="0" dirty="0" smtClean="0">
                <a:cs typeface="Arial" panose="020B0604020202020204" pitchFamily="34" charset="0"/>
              </a:rPr>
              <a:t>How to give and receive feedback and manage conflict</a:t>
            </a:r>
          </a:p>
          <a:p>
            <a:pPr marL="171450" indent="-171450">
              <a:buFont typeface="Arial" panose="020B0604020202020204" pitchFamily="34" charset="0"/>
              <a:buChar char="•"/>
            </a:pPr>
            <a:r>
              <a:rPr lang="en-US" altLang="en-US" baseline="0" dirty="0" smtClean="0">
                <a:cs typeface="Arial" panose="020B0604020202020204" pitchFamily="34" charset="0"/>
              </a:rPr>
              <a:t>Best practices in employee reviews, including development plans and career ladders</a:t>
            </a:r>
          </a:p>
        </p:txBody>
      </p:sp>
    </p:spTree>
    <p:extLst>
      <p:ext uri="{BB962C8B-B14F-4D97-AF65-F5344CB8AC3E}">
        <p14:creationId xmlns:p14="http://schemas.microsoft.com/office/powerpoint/2010/main" val="7880451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What not to do around learning and development</a:t>
            </a:r>
          </a:p>
        </p:txBody>
      </p:sp>
      <p:sp>
        <p:nvSpPr>
          <p:cNvPr id="4" name="Slide Number Placeholder 3"/>
          <p:cNvSpPr>
            <a:spLocks noGrp="1"/>
          </p:cNvSpPr>
          <p:nvPr>
            <p:ph type="sldNum" sz="quarter" idx="10"/>
          </p:nvPr>
        </p:nvSpPr>
        <p:spPr/>
        <p:txBody>
          <a:bodyPr/>
          <a:lstStyle/>
          <a:p>
            <a:fld id="{A4ED500C-9DC7-4ED4-A3A7-1DE0F3EB20E1}" type="slidenum">
              <a:rPr lang="en-US" smtClean="0"/>
              <a:t>6</a:t>
            </a:fld>
            <a:endParaRPr lang="en-US"/>
          </a:p>
        </p:txBody>
      </p:sp>
    </p:spTree>
    <p:extLst>
      <p:ext uri="{BB962C8B-B14F-4D97-AF65-F5344CB8AC3E}">
        <p14:creationId xmlns:p14="http://schemas.microsoft.com/office/powerpoint/2010/main" val="1652288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Check in about where</a:t>
            </a:r>
            <a:r>
              <a:rPr lang="en-US" baseline="0" dirty="0" smtClean="0"/>
              <a:t> they are now and how learning and development can be incorporated into existing systems – group discussion</a:t>
            </a:r>
          </a:p>
          <a:p>
            <a:pPr marL="171450" indent="-171450">
              <a:buFont typeface="Arial" panose="020B0604020202020204" pitchFamily="34" charset="0"/>
              <a:buChar char="•"/>
            </a:pPr>
            <a:r>
              <a:rPr lang="en-US" baseline="0" dirty="0" smtClean="0"/>
              <a:t>Using culture foundation they’ve already set, how can training and development help them move forward?</a:t>
            </a:r>
          </a:p>
        </p:txBody>
      </p:sp>
      <p:sp>
        <p:nvSpPr>
          <p:cNvPr id="4" name="Slide Number Placeholder 3"/>
          <p:cNvSpPr>
            <a:spLocks noGrp="1"/>
          </p:cNvSpPr>
          <p:nvPr>
            <p:ph type="sldNum" sz="quarter" idx="10"/>
          </p:nvPr>
        </p:nvSpPr>
        <p:spPr/>
        <p:txBody>
          <a:bodyPr/>
          <a:lstStyle/>
          <a:p>
            <a:fld id="{A4ED500C-9DC7-4ED4-A3A7-1DE0F3EB20E1}" type="slidenum">
              <a:rPr lang="en-US" smtClean="0"/>
              <a:t>7</a:t>
            </a:fld>
            <a:endParaRPr lang="en-US"/>
          </a:p>
        </p:txBody>
      </p:sp>
    </p:spTree>
    <p:extLst>
      <p:ext uri="{BB962C8B-B14F-4D97-AF65-F5344CB8AC3E}">
        <p14:creationId xmlns:p14="http://schemas.microsoft.com/office/powerpoint/2010/main" val="2761010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Training &amp;</a:t>
            </a:r>
            <a:r>
              <a:rPr lang="en-US" baseline="0" dirty="0" smtClean="0"/>
              <a:t> development is a great benefit for both salaried and hourly employees – gives you a competitive advantage when hiring</a:t>
            </a:r>
          </a:p>
          <a:p>
            <a:pPr marL="171450" indent="-171450">
              <a:buFont typeface="Arial" panose="020B0604020202020204" pitchFamily="34" charset="0"/>
              <a:buChar char="•"/>
            </a:pPr>
            <a:r>
              <a:rPr lang="en-US" baseline="0" dirty="0" smtClean="0"/>
              <a:t>Builds loyalty, brings in good people, builds your reputation as a good employer</a:t>
            </a:r>
          </a:p>
          <a:p>
            <a:pPr marL="171450" indent="-171450">
              <a:buFont typeface="Arial" panose="020B0604020202020204" pitchFamily="34" charset="0"/>
              <a:buChar char="•"/>
            </a:pPr>
            <a:r>
              <a:rPr lang="en-US" baseline="0" dirty="0" smtClean="0"/>
              <a:t>Helps you develop employees for future promotion and continuous learning</a:t>
            </a:r>
          </a:p>
          <a:p>
            <a:pPr marL="171450" indent="-171450">
              <a:buFont typeface="Arial" panose="020B0604020202020204" pitchFamily="34" charset="0"/>
              <a:buChar char="•"/>
            </a:pPr>
            <a:r>
              <a:rPr lang="en-US" baseline="0" dirty="0" smtClean="0"/>
              <a:t>Encourages you to look to the future to think about what kind of employees/leaders/skills you will need as your business develops</a:t>
            </a:r>
          </a:p>
          <a:p>
            <a:pPr marL="171450" indent="-171450">
              <a:buFont typeface="Arial" panose="020B0604020202020204" pitchFamily="34" charset="0"/>
              <a:buChar char="•"/>
            </a:pPr>
            <a:r>
              <a:rPr lang="en-US" dirty="0" smtClean="0"/>
              <a:t>When you can fit every employee in a single room or office, it's much easier to train them, and it's much easier for the training to feel like a natural extension of the culture</a:t>
            </a:r>
          </a:p>
          <a:p>
            <a:pPr marL="171450" indent="-171450">
              <a:buFont typeface="Arial" panose="020B0604020202020204" pitchFamily="34" charset="0"/>
              <a:buChar char="•"/>
            </a:pPr>
            <a:r>
              <a:rPr lang="en-US" dirty="0" smtClean="0"/>
              <a:t>Train</a:t>
            </a:r>
            <a:r>
              <a:rPr lang="en-US" baseline="0" dirty="0" smtClean="0"/>
              <a:t> people with great technical skills to also be great managers</a:t>
            </a:r>
          </a:p>
          <a:p>
            <a:pPr marL="171450" indent="-171450">
              <a:buFont typeface="Arial" panose="020B0604020202020204" pitchFamily="34" charset="0"/>
              <a:buChar char="•"/>
            </a:pPr>
            <a:r>
              <a:rPr lang="en-US" dirty="0" smtClean="0"/>
              <a:t>Training can provide startup</a:t>
            </a:r>
            <a:r>
              <a:rPr lang="en-US" baseline="0" dirty="0" smtClean="0"/>
              <a:t> </a:t>
            </a:r>
            <a:r>
              <a:rPr lang="en-US" dirty="0" smtClean="0"/>
              <a:t>employees with the tools, competence and confidence to innovate, rather than relying on a standardized method or procedure. </a:t>
            </a:r>
          </a:p>
        </p:txBody>
      </p:sp>
      <p:sp>
        <p:nvSpPr>
          <p:cNvPr id="4" name="Slide Number Placeholder 3"/>
          <p:cNvSpPr>
            <a:spLocks noGrp="1"/>
          </p:cNvSpPr>
          <p:nvPr>
            <p:ph type="sldNum" sz="quarter" idx="10"/>
          </p:nvPr>
        </p:nvSpPr>
        <p:spPr/>
        <p:txBody>
          <a:bodyPr/>
          <a:lstStyle/>
          <a:p>
            <a:fld id="{A4ED500C-9DC7-4ED4-A3A7-1DE0F3EB20E1}" type="slidenum">
              <a:rPr lang="en-US" smtClean="0"/>
              <a:t>8</a:t>
            </a:fld>
            <a:endParaRPr lang="en-US"/>
          </a:p>
        </p:txBody>
      </p:sp>
    </p:spTree>
    <p:extLst>
      <p:ext uri="{BB962C8B-B14F-4D97-AF65-F5344CB8AC3E}">
        <p14:creationId xmlns:p14="http://schemas.microsoft.com/office/powerpoint/2010/main" val="17236812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baseline="0" dirty="0" smtClean="0"/>
              <a:t>Low cost ways to access training and fit it into a hectic startup environment: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smtClean="0">
                <a:solidFill>
                  <a:schemeClr val="tx1"/>
                </a:solidFill>
                <a:effectLst/>
                <a:latin typeface="+mn-lt"/>
                <a:ea typeface="+mn-ea"/>
                <a:cs typeface="+mn-cs"/>
              </a:rPr>
              <a:t>Best practice is not to provide a lot of formal training, but rather to create an environment that supports rapid on-the-job learning</a:t>
            </a:r>
          </a:p>
          <a:p>
            <a:pPr marL="171450" indent="-171450">
              <a:buFont typeface="Arial" panose="020B0604020202020204" pitchFamily="34" charset="0"/>
              <a:buChar char="•"/>
            </a:pPr>
            <a:r>
              <a:rPr lang="en-US" baseline="0" dirty="0" smtClean="0"/>
              <a:t>Build learning elements into existing culture and frameworks – for example, if people on devices a lot for their job, have them access online training on devices, or add learning element to Friday happy hour</a:t>
            </a:r>
          </a:p>
          <a:p>
            <a:pPr marL="171450" indent="-171450">
              <a:buFont typeface="Arial" panose="020B0604020202020204" pitchFamily="34" charset="0"/>
              <a:buChar char="•"/>
            </a:pPr>
            <a:r>
              <a:rPr lang="en-US" baseline="0" dirty="0" smtClean="0"/>
              <a:t>Make time for learning &amp; reward it</a:t>
            </a:r>
          </a:p>
          <a:p>
            <a:pPr marL="171450" indent="-171450">
              <a:buFont typeface="Arial" panose="020B0604020202020204" pitchFamily="34" charset="0"/>
              <a:buChar char="•"/>
            </a:pPr>
            <a:r>
              <a:rPr lang="en-US" baseline="0" dirty="0" smtClean="0"/>
              <a:t>Lunch-and-learns, or Friday training and happy hour</a:t>
            </a:r>
          </a:p>
          <a:p>
            <a:pPr marL="171450" indent="-171450">
              <a:buFont typeface="Arial" panose="020B0604020202020204" pitchFamily="34" charset="0"/>
              <a:buChar char="•"/>
            </a:pPr>
            <a:r>
              <a:rPr lang="en-US" baseline="0" dirty="0" smtClean="0"/>
              <a:t>It’s hard to make time for it in a startup, but reflection is key to learning and processing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solidFill>
                  <a:schemeClr val="tx1">
                    <a:lumMod val="65000"/>
                    <a:lumOff val="35000"/>
                  </a:schemeClr>
                </a:solidFill>
              </a:rPr>
              <a:t>Peer learning such as The Cheesecake Factory video learning portal – any employee can upload videos of how to do their job well or how they overcame an obstacle so others can learn from it</a:t>
            </a:r>
            <a:r>
              <a:rPr lang="en-US" sz="1200" baseline="0" dirty="0" smtClean="0">
                <a:solidFill>
                  <a:schemeClr val="tx1">
                    <a:lumMod val="65000"/>
                    <a:lumOff val="35000"/>
                  </a:schemeClr>
                </a:solidFill>
              </a:rPr>
              <a:t> -- </a:t>
            </a:r>
            <a:r>
              <a:rPr lang="en-US" baseline="0" dirty="0" smtClean="0"/>
              <a:t>https://engaming.wordpress.com/2012/06/15/gamifying-training-with-the-cheesecake-factory/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solidFill>
                  <a:schemeClr val="tx1">
                    <a:lumMod val="65000"/>
                    <a:lumOff val="35000"/>
                  </a:schemeClr>
                </a:solidFill>
              </a:rPr>
              <a:t>Online courses – inexpensive, accessed on demand, (Learning Tree, </a:t>
            </a:r>
            <a:r>
              <a:rPr lang="en-US" sz="1200" dirty="0" err="1" smtClean="0">
                <a:solidFill>
                  <a:schemeClr val="tx1">
                    <a:lumMod val="65000"/>
                    <a:lumOff val="35000"/>
                  </a:schemeClr>
                </a:solidFill>
              </a:rPr>
              <a:t>BizLibrary</a:t>
            </a:r>
            <a:r>
              <a:rPr lang="en-US" sz="1200" dirty="0" smtClean="0">
                <a:solidFill>
                  <a:schemeClr val="tx1">
                    <a:lumMod val="65000"/>
                    <a:lumOff val="35000"/>
                  </a:schemeClr>
                </a:solidFill>
              </a:rPr>
              <a:t>, Bus. Training Institute)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Companies such as Lynda.com, Coursera, </a:t>
            </a:r>
            <a:r>
              <a:rPr lang="en-US" baseline="0" dirty="0" err="1" smtClean="0"/>
              <a:t>NovoEd</a:t>
            </a:r>
            <a:r>
              <a:rPr lang="en-US" baseline="0" dirty="0" smtClean="0"/>
              <a:t> and </a:t>
            </a:r>
            <a:r>
              <a:rPr lang="en-US" baseline="0" dirty="0" err="1" smtClean="0"/>
              <a:t>Udacity</a:t>
            </a:r>
            <a:r>
              <a:rPr lang="en-US" baseline="0" dirty="0" smtClean="0"/>
              <a:t>, as well as new vendors such as </a:t>
            </a:r>
            <a:r>
              <a:rPr lang="en-US" baseline="0" dirty="0" err="1" smtClean="0"/>
              <a:t>BigThink</a:t>
            </a:r>
            <a:r>
              <a:rPr lang="en-US" baseline="0" dirty="0" smtClean="0"/>
              <a:t>, </a:t>
            </a:r>
            <a:r>
              <a:rPr lang="en-US" baseline="0" dirty="0" err="1" smtClean="0"/>
              <a:t>Udemy</a:t>
            </a:r>
            <a:r>
              <a:rPr lang="en-US" baseline="0" dirty="0" smtClean="0"/>
              <a:t>, </a:t>
            </a:r>
            <a:r>
              <a:rPr lang="en-US" baseline="0" dirty="0" err="1" smtClean="0"/>
              <a:t>Grovo</a:t>
            </a:r>
            <a:r>
              <a:rPr lang="en-US" baseline="0" dirty="0" smtClean="0"/>
              <a:t>, General Assembly, </a:t>
            </a:r>
            <a:r>
              <a:rPr lang="en-US" baseline="0" dirty="0" err="1" smtClean="0"/>
              <a:t>CrossKnowledge</a:t>
            </a:r>
            <a:r>
              <a:rPr lang="en-US" baseline="0" dirty="0" smtClean="0"/>
              <a:t> and others, now offer expert-led courses on a wide variety of topics. All are focused on helping professionals learn, stay up to date and advance their technical skills.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Vendors like Degreed, </a:t>
            </a:r>
            <a:r>
              <a:rPr lang="en-US" baseline="0" dirty="0" err="1" smtClean="0"/>
              <a:t>Pathgather</a:t>
            </a:r>
            <a:r>
              <a:rPr lang="en-US" baseline="0" dirty="0" smtClean="0"/>
              <a:t>, </a:t>
            </a:r>
            <a:r>
              <a:rPr lang="en-US" baseline="0" dirty="0" err="1" smtClean="0"/>
              <a:t>EdCast</a:t>
            </a:r>
            <a:r>
              <a:rPr lang="en-US" baseline="0" dirty="0" smtClean="0"/>
              <a:t> and Watershed offer an open learning experience. They help employees discover and publish any content they want; they have tools to recommend content to others; they enable the employee to build learning paths to collect content; and they have tools to build communities around programs and topics.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https://www.shrm.org/ResourcesAndTools/hr-topics/technology/Pages/Viewpoint-The-Corporate-Learning-Technology-Market-Takes-a-Turn.aspx</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https://www.linkedin.com/pulse/how-startup-can-create-fast-learning-organization-arun-kottolli</a:t>
            </a:r>
          </a:p>
          <a:p>
            <a:pPr marL="171450" indent="-171450">
              <a:buFont typeface="Arial" panose="020B0604020202020204" pitchFamily="34" charset="0"/>
              <a:buChar char="•"/>
            </a:pPr>
            <a:r>
              <a:rPr lang="en-US" baseline="0" dirty="0" smtClean="0"/>
              <a:t>https://www.teamfluent.com/blog/must-have-strategies-for-building-a-learning-organization?utm_campaign=eBook%20-%20Learning%20%26%20Development&amp;utm_content=41214053&amp;utm_medium=social&amp;utm_source=twitter</a:t>
            </a:r>
          </a:p>
        </p:txBody>
      </p:sp>
      <p:sp>
        <p:nvSpPr>
          <p:cNvPr id="4" name="Slide Number Placeholder 3"/>
          <p:cNvSpPr>
            <a:spLocks noGrp="1"/>
          </p:cNvSpPr>
          <p:nvPr>
            <p:ph type="sldNum" sz="quarter" idx="10"/>
          </p:nvPr>
        </p:nvSpPr>
        <p:spPr/>
        <p:txBody>
          <a:bodyPr/>
          <a:lstStyle/>
          <a:p>
            <a:fld id="{A4ED500C-9DC7-4ED4-A3A7-1DE0F3EB20E1}" type="slidenum">
              <a:rPr lang="en-US" smtClean="0"/>
              <a:t>9</a:t>
            </a:fld>
            <a:endParaRPr lang="en-US"/>
          </a:p>
        </p:txBody>
      </p:sp>
    </p:spTree>
    <p:extLst>
      <p:ext uri="{BB962C8B-B14F-4D97-AF65-F5344CB8AC3E}">
        <p14:creationId xmlns:p14="http://schemas.microsoft.com/office/powerpoint/2010/main" val="2393408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132082F-2C10-435F-86BC-7DA811711CA7}" type="datetimeFigureOut">
              <a:rPr lang="en-US" smtClean="0"/>
              <a:pPr/>
              <a:t>5/11/17</a:t>
            </a:fld>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dirty="0"/>
          </a:p>
        </p:txBody>
      </p:sp>
      <p:sp>
        <p:nvSpPr>
          <p:cNvPr id="7" name="Rectangle 6"/>
          <p:cNvSpPr/>
          <p:nvPr userDrawn="1"/>
        </p:nvSpPr>
        <p:spPr>
          <a:xfrm>
            <a:off x="0" y="0"/>
            <a:ext cx="9144000" cy="1219200"/>
          </a:xfrm>
          <a:prstGeom prst="rect">
            <a:avLst/>
          </a:prstGeom>
          <a:solidFill>
            <a:srgbClr val="409C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1"/>
          <p:cNvSpPr>
            <a:spLocks noGrp="1"/>
          </p:cNvSpPr>
          <p:nvPr>
            <p:ph type="ctrTitle"/>
          </p:nvPr>
        </p:nvSpPr>
        <p:spPr>
          <a:xfrm>
            <a:off x="685800" y="152400"/>
            <a:ext cx="7772400" cy="838200"/>
          </a:xfrm>
        </p:spPr>
        <p:txBody>
          <a:bodyPr>
            <a:normAutofit/>
          </a:bodyPr>
          <a:lstStyle>
            <a:lvl1pPr>
              <a:defRPr sz="3600">
                <a:solidFill>
                  <a:schemeClr val="bg1"/>
                </a:solidFill>
                <a:latin typeface="Georgia"/>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33780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32082F-2C10-435F-86BC-7DA811711CA7}" type="datetimeFigureOut">
              <a:rPr lang="en-US" smtClean="0"/>
              <a:pPr/>
              <a:t>5/11/17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10309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32082F-2C10-435F-86BC-7DA811711CA7}" type="datetimeFigureOut">
              <a:rPr lang="en-US" smtClean="0"/>
              <a:pPr/>
              <a:t>5/11/17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580242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132082F-2C10-435F-86BC-7DA811711CA7}" type="datetimeFigureOut">
              <a:rPr lang="en-US" smtClean="0"/>
              <a:pPr/>
              <a:t>5/11/17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a:p>
        </p:txBody>
      </p:sp>
      <p:sp>
        <p:nvSpPr>
          <p:cNvPr id="7" name="Rectangle 6"/>
          <p:cNvSpPr/>
          <p:nvPr userDrawn="1"/>
        </p:nvSpPr>
        <p:spPr>
          <a:xfrm>
            <a:off x="0" y="0"/>
            <a:ext cx="9144000" cy="1219200"/>
          </a:xfrm>
          <a:prstGeom prst="rect">
            <a:avLst/>
          </a:prstGeom>
          <a:solidFill>
            <a:srgbClr val="409C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1"/>
          <p:cNvSpPr>
            <a:spLocks noGrp="1"/>
          </p:cNvSpPr>
          <p:nvPr>
            <p:ph type="ctrTitle"/>
          </p:nvPr>
        </p:nvSpPr>
        <p:spPr>
          <a:xfrm>
            <a:off x="685800" y="152400"/>
            <a:ext cx="7772400" cy="838200"/>
          </a:xfrm>
        </p:spPr>
        <p:txBody>
          <a:bodyPr>
            <a:normAutofit/>
          </a:bodyPr>
          <a:lstStyle>
            <a:lvl1pPr>
              <a:defRPr sz="3600">
                <a:solidFill>
                  <a:schemeClr val="bg1"/>
                </a:solidFill>
                <a:latin typeface="Georgia"/>
              </a:defRPr>
            </a:lvl1pPr>
          </a:lstStyle>
          <a:p>
            <a:r>
              <a:rPr lang="en-US" dirty="0" smtClean="0"/>
              <a:t>Click to edit Master title style</a:t>
            </a:r>
            <a:endParaRPr lang="en-US" dirty="0"/>
          </a:p>
        </p:txBody>
      </p:sp>
    </p:spTree>
    <p:extLst>
      <p:ext uri="{BB962C8B-B14F-4D97-AF65-F5344CB8AC3E}">
        <p14:creationId xmlns:p14="http://schemas.microsoft.com/office/powerpoint/2010/main" val="696151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32082F-2C10-435F-86BC-7DA811711CA7}" type="datetimeFigureOut">
              <a:rPr lang="en-US" smtClean="0"/>
              <a:pPr/>
              <a:t>5/11/17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62730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32082F-2C10-435F-86BC-7DA811711CA7}" type="datetimeFigureOut">
              <a:rPr lang="en-US" smtClean="0"/>
              <a:pPr/>
              <a:t>5/11/17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1114608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32082F-2C10-435F-86BC-7DA811711CA7}" type="datetimeFigureOut">
              <a:rPr lang="en-US" smtClean="0"/>
              <a:pPr/>
              <a:t>5/11/17</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3548934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32082F-2C10-435F-86BC-7DA811711CA7}" type="datetimeFigureOut">
              <a:rPr lang="en-US" smtClean="0"/>
              <a:pPr/>
              <a:t>5/11/17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399482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32082F-2C10-435F-86BC-7DA811711CA7}" type="datetimeFigureOut">
              <a:rPr lang="en-US" smtClean="0"/>
              <a:pPr/>
              <a:t>5/11/17</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3010422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32082F-2C10-435F-86BC-7DA811711CA7}" type="datetimeFigureOut">
              <a:rPr lang="en-US" smtClean="0"/>
              <a:pPr/>
              <a:t>5/11/17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1146651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32082F-2C10-435F-86BC-7DA811711CA7}" type="datetimeFigureOut">
              <a:rPr lang="en-US" smtClean="0"/>
              <a:pPr/>
              <a:t>5/11/17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4089133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32082F-2C10-435F-86BC-7DA811711CA7}" type="datetimeFigureOut">
              <a:rPr lang="en-US" smtClean="0"/>
              <a:pPr/>
              <a:t>5/11/17</a:t>
            </a:fld>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FD89ED-13D4-4CB5-8DC1-901E4FEB289F}" type="slidenum">
              <a:rPr lang="en-US" smtClean="0"/>
              <a:pPr/>
              <a:t>‹#›</a:t>
            </a:fld>
            <a:endParaRPr lang="en-US"/>
          </a:p>
        </p:txBody>
      </p:sp>
      <p:sp>
        <p:nvSpPr>
          <p:cNvPr id="5" name="TextBox 4"/>
          <p:cNvSpPr txBox="1"/>
          <p:nvPr userDrawn="1"/>
        </p:nvSpPr>
        <p:spPr>
          <a:xfrm>
            <a:off x="2514600" y="6400800"/>
            <a:ext cx="4114800" cy="276999"/>
          </a:xfrm>
          <a:prstGeom prst="rect">
            <a:avLst/>
          </a:prstGeom>
          <a:noFill/>
        </p:spPr>
        <p:txBody>
          <a:bodyPr wrap="square" rtlCol="0">
            <a:spAutoFit/>
          </a:bodyPr>
          <a:lstStyle/>
          <a:p>
            <a:pPr algn="ctr"/>
            <a:r>
              <a:rPr lang="en-US" sz="1200" dirty="0" smtClean="0"/>
              <a:t>© 2016 The Hitachi Foundation and Broughton Consulting, LLC</a:t>
            </a:r>
            <a:endParaRPr lang="en-US" sz="1200" dirty="0"/>
          </a:p>
        </p:txBody>
      </p:sp>
    </p:spTree>
    <p:extLst>
      <p:ext uri="{BB962C8B-B14F-4D97-AF65-F5344CB8AC3E}">
        <p14:creationId xmlns:p14="http://schemas.microsoft.com/office/powerpoint/2010/main" val="378038586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2.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3.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7.jpeg"/></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2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2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22.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2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24.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2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603143" y="3657600"/>
            <a:ext cx="8229600" cy="4525963"/>
          </a:xfrm>
        </p:spPr>
        <p:txBody>
          <a:bodyPr>
            <a:normAutofit/>
          </a:bodyPr>
          <a:lstStyle/>
          <a:p>
            <a:pPr defTabSz="457200">
              <a:buNone/>
              <a:defRPr/>
            </a:pPr>
            <a:endParaRPr lang="en-US" sz="2700" dirty="0" smtClean="0">
              <a:solidFill>
                <a:schemeClr val="bg1">
                  <a:lumMod val="50000"/>
                </a:schemeClr>
              </a:solidFill>
              <a:latin typeface="Avenir 45 Book" pitchFamily="34" charset="0"/>
            </a:endParaRPr>
          </a:p>
          <a:p>
            <a:pPr defTabSz="457200">
              <a:buNone/>
              <a:defRPr/>
            </a:pPr>
            <a:r>
              <a:rPr lang="en-US" sz="2700" dirty="0">
                <a:solidFill>
                  <a:schemeClr val="tx1">
                    <a:lumMod val="65000"/>
                    <a:lumOff val="35000"/>
                  </a:schemeClr>
                </a:solidFill>
                <a:latin typeface="Avenir 45 Book" pitchFamily="34" charset="0"/>
              </a:rPr>
              <a:t/>
            </a:r>
            <a:br>
              <a:rPr lang="en-US" sz="2700" dirty="0">
                <a:solidFill>
                  <a:schemeClr val="tx1">
                    <a:lumMod val="65000"/>
                    <a:lumOff val="35000"/>
                  </a:schemeClr>
                </a:solidFill>
                <a:latin typeface="Avenir 45 Book" pitchFamily="34" charset="0"/>
              </a:rPr>
            </a:br>
            <a:endParaRPr lang="en-US" sz="2700" dirty="0">
              <a:solidFill>
                <a:schemeClr val="tx1">
                  <a:lumMod val="65000"/>
                  <a:lumOff val="35000"/>
                </a:schemeClr>
              </a:solidFill>
              <a:latin typeface="Avenir 45 Book" pitchFamily="34" charset="0"/>
            </a:endParaRPr>
          </a:p>
        </p:txBody>
      </p:sp>
      <p:sp>
        <p:nvSpPr>
          <p:cNvPr id="9" name="Title 8"/>
          <p:cNvSpPr>
            <a:spLocks noGrp="1"/>
          </p:cNvSpPr>
          <p:nvPr>
            <p:ph type="title"/>
          </p:nvPr>
        </p:nvSpPr>
        <p:spPr>
          <a:xfrm>
            <a:off x="457200" y="274638"/>
            <a:ext cx="8229600" cy="1143000"/>
          </a:xfrm>
        </p:spPr>
        <p:txBody>
          <a:bodyPr/>
          <a:lstStyle/>
          <a:p>
            <a:endParaRPr lang="en-US"/>
          </a:p>
        </p:txBody>
      </p:sp>
      <p:sp>
        <p:nvSpPr>
          <p:cNvPr id="10" name="Rectangle 9"/>
          <p:cNvSpPr/>
          <p:nvPr/>
        </p:nvSpPr>
        <p:spPr>
          <a:xfrm>
            <a:off x="0" y="0"/>
            <a:ext cx="9144000" cy="6858000"/>
          </a:xfrm>
          <a:prstGeom prst="rect">
            <a:avLst/>
          </a:prstGeom>
          <a:solidFill>
            <a:srgbClr val="409C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itle 13"/>
          <p:cNvSpPr txBox="1">
            <a:spLocks/>
          </p:cNvSpPr>
          <p:nvPr/>
        </p:nvSpPr>
        <p:spPr>
          <a:xfrm>
            <a:off x="685800" y="1219200"/>
            <a:ext cx="7772400" cy="838200"/>
          </a:xfrm>
          <a:prstGeom prst="rect">
            <a:avLst/>
          </a:prstGeom>
          <a:effectLst/>
        </p:spPr>
        <p:txBody>
          <a:bodyPr>
            <a:noAutofit/>
          </a:bodyPr>
          <a:lstStyle>
            <a:lvl1pPr algn="ctr" defTabSz="914400" rtl="0" eaLnBrk="1" latinLnBrk="0" hangingPunct="1">
              <a:spcBef>
                <a:spcPct val="0"/>
              </a:spcBef>
              <a:buNone/>
              <a:defRPr sz="4400" kern="1200">
                <a:solidFill>
                  <a:schemeClr val="bg1"/>
                </a:solidFill>
                <a:latin typeface="Georgia"/>
                <a:ea typeface="+mj-ea"/>
                <a:cs typeface="+mj-cs"/>
              </a:defRPr>
            </a:lvl1pPr>
          </a:lstStyle>
          <a:p>
            <a:r>
              <a:rPr lang="en-US" sz="4000" dirty="0" smtClean="0">
                <a:solidFill>
                  <a:srgbClr val="FFFFFF"/>
                </a:solidFill>
                <a:cs typeface="Georgia"/>
              </a:rPr>
              <a:t>Learning and Development</a:t>
            </a:r>
            <a:endParaRPr lang="en-US" sz="4000" dirty="0">
              <a:solidFill>
                <a:srgbClr val="FFFFFF"/>
              </a:solidFill>
              <a:cs typeface="Georgia"/>
            </a:endParaRPr>
          </a:p>
        </p:txBody>
      </p:sp>
      <p:sp>
        <p:nvSpPr>
          <p:cNvPr id="19" name="Footer Placeholder 9"/>
          <p:cNvSpPr>
            <a:spLocks noGrp="1"/>
          </p:cNvSpPr>
          <p:nvPr>
            <p:ph type="ftr" sz="quarter" idx="4294967295"/>
          </p:nvPr>
        </p:nvSpPr>
        <p:spPr>
          <a:xfrm>
            <a:off x="2438400" y="6096000"/>
            <a:ext cx="4495800" cy="152400"/>
          </a:xfrm>
          <a:prstGeom prst="rect">
            <a:avLst/>
          </a:prstGeom>
        </p:spPr>
        <p:txBody>
          <a:bodyPr/>
          <a:lstStyle/>
          <a:p>
            <a:pPr algn="ctr"/>
            <a:r>
              <a:rPr lang="en-US" sz="1200" dirty="0" smtClean="0">
                <a:solidFill>
                  <a:schemeClr val="bg1">
                    <a:lumMod val="95000"/>
                  </a:schemeClr>
                </a:solidFill>
                <a:effectLst>
                  <a:outerShdw blurRad="50800" dist="50800" dir="5400000" algn="ctr" rotWithShape="0">
                    <a:schemeClr val="tx1">
                      <a:lumMod val="50000"/>
                      <a:lumOff val="50000"/>
                    </a:schemeClr>
                  </a:outerShdw>
                </a:effectLst>
                <a:latin typeface="Arial"/>
                <a:cs typeface="Arial"/>
              </a:rPr>
              <a:t>© 2016 The Hitachi Foundation and Broughton Consulting, LLC </a:t>
            </a:r>
            <a:endParaRPr lang="en-US" sz="1200" dirty="0">
              <a:solidFill>
                <a:schemeClr val="bg1">
                  <a:lumMod val="95000"/>
                </a:schemeClr>
              </a:solidFill>
              <a:effectLst>
                <a:outerShdw blurRad="50800" dist="50800" dir="5400000" algn="ctr" rotWithShape="0">
                  <a:schemeClr val="tx1">
                    <a:lumMod val="50000"/>
                    <a:lumOff val="50000"/>
                  </a:schemeClr>
                </a:outerShdw>
              </a:effectLst>
              <a:latin typeface="Arial"/>
              <a:cs typeface="Arial"/>
            </a:endParaRPr>
          </a:p>
        </p:txBody>
      </p:sp>
      <p:pic>
        <p:nvPicPr>
          <p:cNvPr id="20" name="Picture 19" descr="brouhgt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5149850"/>
            <a:ext cx="1143000" cy="730770"/>
          </a:xfrm>
          <a:prstGeom prst="rect">
            <a:avLst/>
          </a:prstGeom>
        </p:spPr>
      </p:pic>
      <p:pic>
        <p:nvPicPr>
          <p:cNvPr id="21" name="Picture 20" descr="hitachi-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1800" y="5530850"/>
            <a:ext cx="1676400" cy="399143"/>
          </a:xfrm>
          <a:prstGeom prst="rect">
            <a:avLst/>
          </a:prstGeom>
        </p:spPr>
      </p:pic>
      <p:sp>
        <p:nvSpPr>
          <p:cNvPr id="22" name="Content Placeholder 4"/>
          <p:cNvSpPr txBox="1">
            <a:spLocks/>
          </p:cNvSpPr>
          <p:nvPr/>
        </p:nvSpPr>
        <p:spPr>
          <a:xfrm>
            <a:off x="0" y="2713037"/>
            <a:ext cx="9144000" cy="34591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defTabSz="457200">
              <a:buFont typeface="Arial" panose="020B0604020202020204" pitchFamily="34" charset="0"/>
              <a:buNone/>
              <a:defRPr/>
            </a:pPr>
            <a:r>
              <a:rPr lang="en-US" sz="3000" dirty="0" smtClean="0">
                <a:solidFill>
                  <a:schemeClr val="bg1"/>
                </a:solidFill>
                <a:latin typeface="Arial"/>
                <a:cs typeface="Arial"/>
              </a:rPr>
              <a:t>MODULE FOUR</a:t>
            </a:r>
            <a:endParaRPr lang="en-US" sz="3000" dirty="0">
              <a:solidFill>
                <a:schemeClr val="bg1"/>
              </a:solidFill>
              <a:latin typeface="Arial"/>
              <a:cs typeface="Arial"/>
            </a:endParaRPr>
          </a:p>
        </p:txBody>
      </p:sp>
      <p:grpSp>
        <p:nvGrpSpPr>
          <p:cNvPr id="33" name="Group 32"/>
          <p:cNvGrpSpPr/>
          <p:nvPr/>
        </p:nvGrpSpPr>
        <p:grpSpPr>
          <a:xfrm>
            <a:off x="3289300" y="3987800"/>
            <a:ext cx="2565400" cy="965200"/>
            <a:chOff x="3225800" y="3987800"/>
            <a:chExt cx="2565400" cy="965200"/>
          </a:xfrm>
        </p:grpSpPr>
        <p:pic>
          <p:nvPicPr>
            <p:cNvPr id="27" name="Picture 26" descr="diamo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25800" y="3987800"/>
              <a:ext cx="965200" cy="965200"/>
            </a:xfrm>
            <a:prstGeom prst="rect">
              <a:avLst/>
            </a:prstGeom>
          </p:spPr>
        </p:pic>
        <p:pic>
          <p:nvPicPr>
            <p:cNvPr id="30" name="Picture 29" descr="diamo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59200" y="3987800"/>
              <a:ext cx="965200" cy="965200"/>
            </a:xfrm>
            <a:prstGeom prst="rect">
              <a:avLst/>
            </a:prstGeom>
          </p:spPr>
        </p:pic>
        <p:pic>
          <p:nvPicPr>
            <p:cNvPr id="31" name="Picture 30" descr="diamo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92600" y="3987800"/>
              <a:ext cx="965200" cy="965200"/>
            </a:xfrm>
            <a:prstGeom prst="rect">
              <a:avLst/>
            </a:prstGeom>
          </p:spPr>
        </p:pic>
        <p:pic>
          <p:nvPicPr>
            <p:cNvPr id="32" name="Picture 31" descr="diamo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26000" y="3987800"/>
              <a:ext cx="965200" cy="965200"/>
            </a:xfrm>
            <a:prstGeom prst="rect">
              <a:avLst/>
            </a:prstGeom>
          </p:spPr>
        </p:pic>
      </p:grpSp>
      <p:sp>
        <p:nvSpPr>
          <p:cNvPr id="16" name="Title 13"/>
          <p:cNvSpPr txBox="1">
            <a:spLocks/>
          </p:cNvSpPr>
          <p:nvPr/>
        </p:nvSpPr>
        <p:spPr>
          <a:xfrm>
            <a:off x="685800" y="762000"/>
            <a:ext cx="7772400" cy="381000"/>
          </a:xfrm>
          <a:prstGeom prst="rect">
            <a:avLst/>
          </a:prstGeom>
          <a:effectLst/>
        </p:spPr>
        <p:txBody>
          <a:bodyPr>
            <a:noAutofit/>
          </a:bodyPr>
          <a:lstStyle>
            <a:lvl1pPr algn="ctr" defTabSz="914400" rtl="0" eaLnBrk="1" latinLnBrk="0" hangingPunct="1">
              <a:spcBef>
                <a:spcPct val="0"/>
              </a:spcBef>
              <a:buNone/>
              <a:defRPr sz="4400" kern="1200">
                <a:solidFill>
                  <a:schemeClr val="bg1"/>
                </a:solidFill>
                <a:latin typeface="Georgia"/>
                <a:ea typeface="+mj-ea"/>
                <a:cs typeface="+mj-cs"/>
              </a:defRPr>
            </a:lvl1pPr>
          </a:lstStyle>
          <a:p>
            <a:r>
              <a:rPr lang="en-US" sz="2000" dirty="0"/>
              <a:t>Human Capital Advantage Curriculum</a:t>
            </a:r>
            <a:endParaRPr lang="en-US" sz="2000" dirty="0">
              <a:solidFill>
                <a:srgbClr val="FFFFFF"/>
              </a:solidFill>
              <a:cs typeface="Georgia"/>
            </a:endParaRPr>
          </a:p>
        </p:txBody>
      </p:sp>
    </p:spTree>
    <p:extLst>
      <p:ext uri="{BB962C8B-B14F-4D97-AF65-F5344CB8AC3E}">
        <p14:creationId xmlns:p14="http://schemas.microsoft.com/office/powerpoint/2010/main" val="239197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868537"/>
            <a:ext cx="7620000" cy="3770263"/>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a:solidFill>
                  <a:schemeClr val="tx1">
                    <a:lumMod val="65000"/>
                    <a:lumOff val="35000"/>
                  </a:schemeClr>
                </a:solidFill>
              </a:rPr>
              <a:t>Recipes for </a:t>
            </a:r>
            <a:r>
              <a:rPr lang="en-US" sz="2800" dirty="0" smtClean="0">
                <a:solidFill>
                  <a:schemeClr val="tx1">
                    <a:lumMod val="65000"/>
                    <a:lumOff val="35000"/>
                  </a:schemeClr>
                </a:solidFill>
              </a:rPr>
              <a:t>processes (3 Steps to Great Service, 4 Steps to Productive Resolution of Differences, etc.) give shared language</a:t>
            </a: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r>
              <a:rPr lang="en-US" sz="2800" dirty="0" err="1" smtClean="0">
                <a:solidFill>
                  <a:schemeClr val="tx1">
                    <a:lumMod val="65000"/>
                    <a:lumOff val="35000"/>
                  </a:schemeClr>
                </a:solidFill>
              </a:rPr>
              <a:t>ZingTrain</a:t>
            </a:r>
            <a:r>
              <a:rPr lang="en-US" sz="2800" dirty="0" smtClean="0">
                <a:solidFill>
                  <a:schemeClr val="tx1">
                    <a:lumMod val="65000"/>
                    <a:lumOff val="35000"/>
                  </a:schemeClr>
                </a:solidFill>
              </a:rPr>
              <a:t> – training division</a:t>
            </a:r>
          </a:p>
          <a:p>
            <a:pPr marL="914400" indent="-457200">
              <a:spcAft>
                <a:spcPts val="600"/>
              </a:spcAft>
              <a:buFont typeface="Arial" panose="020B0604020202020204" pitchFamily="34" charset="0"/>
              <a:buChar char="•"/>
            </a:pPr>
            <a:r>
              <a:rPr lang="en-US" sz="2800" dirty="0">
                <a:solidFill>
                  <a:schemeClr val="tx1">
                    <a:lumMod val="65000"/>
                    <a:lumOff val="35000"/>
                  </a:schemeClr>
                </a:solidFill>
              </a:rPr>
              <a:t>Training </a:t>
            </a:r>
            <a:r>
              <a:rPr lang="en-US" sz="2800" dirty="0" smtClean="0">
                <a:solidFill>
                  <a:schemeClr val="tx1">
                    <a:lumMod val="65000"/>
                    <a:lumOff val="35000"/>
                  </a:schemeClr>
                </a:solidFill>
              </a:rPr>
              <a:t>passport – training courses that new </a:t>
            </a:r>
            <a:r>
              <a:rPr lang="en-US" sz="2800" dirty="0">
                <a:solidFill>
                  <a:schemeClr val="tx1">
                    <a:lumMod val="65000"/>
                    <a:lumOff val="35000"/>
                  </a:schemeClr>
                </a:solidFill>
              </a:rPr>
              <a:t>employees must complete in the first 90 days</a:t>
            </a:r>
          </a:p>
          <a:p>
            <a:pPr marL="914400" indent="-457200">
              <a:spcAft>
                <a:spcPts val="600"/>
              </a:spcAft>
              <a:buFont typeface="Arial" panose="020B0604020202020204" pitchFamily="34" charset="0"/>
              <a:buChar char="•"/>
            </a:pPr>
            <a:endParaRPr lang="en-US" sz="2800" dirty="0" smtClean="0">
              <a:solidFill>
                <a:schemeClr val="tx1">
                  <a:lumMod val="65000"/>
                  <a:lumOff val="35000"/>
                </a:schemeClr>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6800" y="5410200"/>
            <a:ext cx="3657600" cy="862584"/>
          </a:xfrm>
          <a:prstGeom prst="rect">
            <a:avLst/>
          </a:prstGeom>
        </p:spPr>
      </p:pic>
      <p:sp>
        <p:nvSpPr>
          <p:cNvPr id="3" name="Title 2"/>
          <p:cNvSpPr>
            <a:spLocks noGrp="1"/>
          </p:cNvSpPr>
          <p:nvPr>
            <p:ph type="ctrTitle"/>
          </p:nvPr>
        </p:nvSpPr>
        <p:spPr/>
        <p:txBody>
          <a:bodyPr/>
          <a:lstStyle/>
          <a:p>
            <a:r>
              <a:rPr lang="en-US" dirty="0" err="1" smtClean="0"/>
              <a:t>Zingerman’s</a:t>
            </a:r>
            <a:endParaRPr lang="en-US" dirty="0"/>
          </a:p>
        </p:txBody>
      </p:sp>
    </p:spTree>
    <p:extLst>
      <p:ext uri="{BB962C8B-B14F-4D97-AF65-F5344CB8AC3E}">
        <p14:creationId xmlns:p14="http://schemas.microsoft.com/office/powerpoint/2010/main" val="2459072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1911727"/>
            <a:ext cx="7010400" cy="1892826"/>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Does your company currently cross train?</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Most importantly, can everyone handle customer service if needed?</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6200" y="5212080"/>
            <a:ext cx="998220" cy="998220"/>
          </a:xfrm>
          <a:prstGeom prst="rect">
            <a:avLst/>
          </a:prstGeom>
        </p:spPr>
      </p:pic>
      <p:sp>
        <p:nvSpPr>
          <p:cNvPr id="6" name="Title 5"/>
          <p:cNvSpPr>
            <a:spLocks noGrp="1"/>
          </p:cNvSpPr>
          <p:nvPr>
            <p:ph type="ctrTitle"/>
          </p:nvPr>
        </p:nvSpPr>
        <p:spPr/>
        <p:txBody>
          <a:bodyPr/>
          <a:lstStyle/>
          <a:p>
            <a:r>
              <a:rPr lang="en-US" dirty="0"/>
              <a:t>Cross Training Check </a:t>
            </a:r>
            <a:r>
              <a:rPr lang="en-US" dirty="0" smtClean="0"/>
              <a:t>in</a:t>
            </a:r>
            <a:endParaRPr lang="en-US" dirty="0"/>
          </a:p>
        </p:txBody>
      </p:sp>
    </p:spTree>
    <p:extLst>
      <p:ext uri="{BB962C8B-B14F-4D97-AF65-F5344CB8AC3E}">
        <p14:creationId xmlns:p14="http://schemas.microsoft.com/office/powerpoint/2010/main" val="1786606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1911727"/>
            <a:ext cx="7543800" cy="4154984"/>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b="1" dirty="0" smtClean="0">
                <a:solidFill>
                  <a:schemeClr val="tx1">
                    <a:lumMod val="65000"/>
                    <a:lumOff val="35000"/>
                  </a:schemeClr>
                </a:solidFill>
              </a:rPr>
              <a:t>Why?</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Reduce risk/increase customer service</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Maximize staff efficiency and flexibility</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Increased engagement/reduced siloes</a:t>
            </a:r>
          </a:p>
          <a:p>
            <a:pPr marL="914400" indent="-457200">
              <a:spcBef>
                <a:spcPts val="600"/>
              </a:spcBef>
              <a:spcAft>
                <a:spcPts val="600"/>
              </a:spcAft>
              <a:buFont typeface="Arial" panose="020B0604020202020204" pitchFamily="34" charset="0"/>
              <a:buChar char="•"/>
            </a:pPr>
            <a:r>
              <a:rPr lang="en-US" sz="2800" b="1" dirty="0" smtClean="0">
                <a:solidFill>
                  <a:schemeClr val="tx1">
                    <a:lumMod val="65000"/>
                    <a:lumOff val="35000"/>
                  </a:schemeClr>
                </a:solidFill>
              </a:rPr>
              <a:t>How?</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Identify critical skills/processes</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Create a team-based culture</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Build in time to cross train</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6200" y="5212080"/>
            <a:ext cx="998220" cy="998220"/>
          </a:xfrm>
          <a:prstGeom prst="rect">
            <a:avLst/>
          </a:prstGeom>
        </p:spPr>
      </p:pic>
      <p:sp>
        <p:nvSpPr>
          <p:cNvPr id="2" name="Title 1"/>
          <p:cNvSpPr>
            <a:spLocks noGrp="1"/>
          </p:cNvSpPr>
          <p:nvPr>
            <p:ph type="ctrTitle"/>
          </p:nvPr>
        </p:nvSpPr>
        <p:spPr/>
        <p:txBody>
          <a:bodyPr/>
          <a:lstStyle/>
          <a:p>
            <a:r>
              <a:rPr lang="en-US" dirty="0" smtClean="0"/>
              <a:t>Cross Training</a:t>
            </a:r>
            <a:endParaRPr lang="en-US" dirty="0"/>
          </a:p>
        </p:txBody>
      </p:sp>
    </p:spTree>
    <p:extLst>
      <p:ext uri="{BB962C8B-B14F-4D97-AF65-F5344CB8AC3E}">
        <p14:creationId xmlns:p14="http://schemas.microsoft.com/office/powerpoint/2010/main" val="3620062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5562600"/>
            <a:ext cx="1476375" cy="676275"/>
          </a:xfrm>
          <a:prstGeom prst="rect">
            <a:avLst/>
          </a:prstGeom>
        </p:spPr>
      </p:pic>
      <p:sp>
        <p:nvSpPr>
          <p:cNvPr id="9" name="Rectangle 8"/>
          <p:cNvSpPr/>
          <p:nvPr/>
        </p:nvSpPr>
        <p:spPr>
          <a:xfrm>
            <a:off x="387667" y="1791593"/>
            <a:ext cx="7620000" cy="3416320"/>
          </a:xfrm>
          <a:prstGeom prst="rect">
            <a:avLst/>
          </a:prstGeom>
        </p:spPr>
        <p:txBody>
          <a:bodyPr wrap="square">
            <a:spAutoFit/>
          </a:bodyPr>
          <a:lstStyle/>
          <a:p>
            <a:pPr marL="1371600" lvl="1" indent="-4572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Cross train to reduce risks and ensure customers can always reach a knowledgeable employee quickly</a:t>
            </a:r>
          </a:p>
          <a:p>
            <a:pPr marL="1371600" lvl="1" indent="-4572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Keeps people engaged and motivated</a:t>
            </a:r>
          </a:p>
          <a:p>
            <a:pPr marL="1371600" lvl="1" indent="-4572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All employees can support customers and know their product is being used/having an impact</a:t>
            </a:r>
          </a:p>
        </p:txBody>
      </p:sp>
      <p:sp>
        <p:nvSpPr>
          <p:cNvPr id="2" name="Title 1"/>
          <p:cNvSpPr>
            <a:spLocks noGrp="1"/>
          </p:cNvSpPr>
          <p:nvPr>
            <p:ph type="ctrTitle"/>
          </p:nvPr>
        </p:nvSpPr>
        <p:spPr/>
        <p:txBody>
          <a:bodyPr/>
          <a:lstStyle/>
          <a:p>
            <a:r>
              <a:rPr lang="en-US" dirty="0" err="1" smtClean="0"/>
              <a:t>Femgineer</a:t>
            </a:r>
            <a:endParaRPr lang="en-US" dirty="0"/>
          </a:p>
        </p:txBody>
      </p:sp>
    </p:spTree>
    <p:extLst>
      <p:ext uri="{BB962C8B-B14F-4D97-AF65-F5344CB8AC3E}">
        <p14:creationId xmlns:p14="http://schemas.microsoft.com/office/powerpoint/2010/main" val="4107053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33400" y="2209800"/>
            <a:ext cx="7543800" cy="1969770"/>
          </a:xfrm>
          <a:prstGeom prst="rect">
            <a:avLst/>
          </a:prstGeom>
        </p:spPr>
        <p:txBody>
          <a:bodyPr wrap="square">
            <a:spAutoFit/>
          </a:bodyPr>
          <a:lstStyle/>
          <a:p>
            <a:pPr marL="1371600" lvl="1" indent="-4572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What do you currently do to create high performing teams? </a:t>
            </a:r>
          </a:p>
          <a:p>
            <a:pPr marL="1371600" lvl="1" indent="-4572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What are best practices you’ve learned at previous workplaces?</a:t>
            </a:r>
            <a:endParaRPr lang="en-US" sz="2800" dirty="0">
              <a:solidFill>
                <a:schemeClr val="tx1">
                  <a:lumMod val="65000"/>
                  <a:lumOff val="35000"/>
                </a:schemeClr>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27699" y="5625782"/>
            <a:ext cx="756202" cy="790575"/>
          </a:xfrm>
          <a:prstGeom prst="rect">
            <a:avLst/>
          </a:prstGeom>
        </p:spPr>
      </p:pic>
      <p:sp>
        <p:nvSpPr>
          <p:cNvPr id="3" name="Title 2"/>
          <p:cNvSpPr>
            <a:spLocks noGrp="1"/>
          </p:cNvSpPr>
          <p:nvPr>
            <p:ph type="ctrTitle"/>
          </p:nvPr>
        </p:nvSpPr>
        <p:spPr/>
        <p:txBody>
          <a:bodyPr/>
          <a:lstStyle/>
          <a:p>
            <a:r>
              <a:rPr lang="en-US" dirty="0" smtClean="0"/>
              <a:t>High Performing Teams Check in</a:t>
            </a:r>
            <a:endParaRPr lang="en-US" dirty="0"/>
          </a:p>
        </p:txBody>
      </p:sp>
    </p:spTree>
    <p:extLst>
      <p:ext uri="{BB962C8B-B14F-4D97-AF65-F5344CB8AC3E}">
        <p14:creationId xmlns:p14="http://schemas.microsoft.com/office/powerpoint/2010/main" val="4140799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52400" y="1742467"/>
            <a:ext cx="7924800" cy="4431983"/>
          </a:xfrm>
          <a:prstGeom prst="rect">
            <a:avLst/>
          </a:prstGeom>
        </p:spPr>
        <p:txBody>
          <a:bodyPr wrap="square">
            <a:spAutoFit/>
          </a:bodyPr>
          <a:lstStyle/>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Have shared vision, purpose, goals</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Respect each others’ skills and personalities</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Communicate well; work through conflicts</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Have access to information and appropriate decision making authority</a:t>
            </a:r>
          </a:p>
          <a:p>
            <a:pPr marL="1371600" lvl="1" indent="-457200">
              <a:spcAft>
                <a:spcPts val="600"/>
              </a:spcAft>
              <a:buFont typeface="Arial" panose="020B0604020202020204" pitchFamily="34" charset="0"/>
              <a:buChar char="•"/>
            </a:pPr>
            <a:r>
              <a:rPr lang="en-US" sz="2800" dirty="0">
                <a:solidFill>
                  <a:schemeClr val="tx1">
                    <a:lumMod val="65000"/>
                    <a:lumOff val="35000"/>
                  </a:schemeClr>
                </a:solidFill>
              </a:rPr>
              <a:t>Measure progress and  hold each other </a:t>
            </a:r>
            <a:r>
              <a:rPr lang="en-US" sz="2800" dirty="0" smtClean="0">
                <a:solidFill>
                  <a:schemeClr val="tx1">
                    <a:lumMod val="65000"/>
                    <a:lumOff val="35000"/>
                  </a:schemeClr>
                </a:solidFill>
              </a:rPr>
              <a:t>accountable</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Celebrate success</a:t>
            </a:r>
          </a:p>
          <a:p>
            <a:pPr marL="1371600" lvl="1" indent="-457200">
              <a:spcAft>
                <a:spcPts val="600"/>
              </a:spcAft>
              <a:buFont typeface="Arial" panose="020B0604020202020204" pitchFamily="34" charset="0"/>
              <a:buChar char="•"/>
            </a:pPr>
            <a:endParaRPr lang="en-US" sz="2800" dirty="0">
              <a:solidFill>
                <a:schemeClr val="tx1">
                  <a:lumMod val="65000"/>
                  <a:lumOff val="35000"/>
                </a:schemeClr>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27699" y="5625782"/>
            <a:ext cx="756202" cy="790575"/>
          </a:xfrm>
          <a:prstGeom prst="rect">
            <a:avLst/>
          </a:prstGeom>
        </p:spPr>
      </p:pic>
      <p:sp>
        <p:nvSpPr>
          <p:cNvPr id="2" name="Title 1"/>
          <p:cNvSpPr>
            <a:spLocks noGrp="1"/>
          </p:cNvSpPr>
          <p:nvPr>
            <p:ph type="ctrTitle"/>
          </p:nvPr>
        </p:nvSpPr>
        <p:spPr/>
        <p:txBody>
          <a:bodyPr/>
          <a:lstStyle/>
          <a:p>
            <a:r>
              <a:rPr lang="en-US" dirty="0"/>
              <a:t>High Performing </a:t>
            </a:r>
            <a:r>
              <a:rPr lang="en-US" dirty="0" smtClean="0"/>
              <a:t>Teams</a:t>
            </a:r>
            <a:endParaRPr lang="en-US" dirty="0"/>
          </a:p>
        </p:txBody>
      </p:sp>
    </p:spTree>
    <p:extLst>
      <p:ext uri="{BB962C8B-B14F-4D97-AF65-F5344CB8AC3E}">
        <p14:creationId xmlns:p14="http://schemas.microsoft.com/office/powerpoint/2010/main" val="3576292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5334000"/>
            <a:ext cx="1987550" cy="1111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0" y="1676400"/>
            <a:ext cx="8305800" cy="4293483"/>
          </a:xfrm>
          <a:prstGeom prst="rect">
            <a:avLst/>
          </a:prstGeom>
        </p:spPr>
        <p:txBody>
          <a:bodyPr wrap="square">
            <a:spAutoFit/>
          </a:bodyPr>
          <a:lstStyle/>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Cross-trained teams (not individuals) are the unit of scale/growth</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Teams are stable; stay together 6-12+ months</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Teams work evenly and sustainably – no star performers, no overwork/burnout</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All team members clear on mission</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Top exec’s job: ensure teams have resources they need</a:t>
            </a:r>
          </a:p>
          <a:p>
            <a:pPr marL="1371600" lvl="1" indent="-457200">
              <a:spcAft>
                <a:spcPts val="600"/>
              </a:spcAft>
              <a:buFont typeface="Arial" panose="020B0604020202020204" pitchFamily="34" charset="0"/>
              <a:buChar char="•"/>
            </a:pPr>
            <a:endParaRPr lang="en-US" sz="2400" dirty="0">
              <a:solidFill>
                <a:schemeClr val="tx1">
                  <a:lumMod val="65000"/>
                  <a:lumOff val="35000"/>
                </a:schemeClr>
              </a:solidFill>
            </a:endParaRPr>
          </a:p>
        </p:txBody>
      </p:sp>
      <p:sp>
        <p:nvSpPr>
          <p:cNvPr id="2" name="Title 1"/>
          <p:cNvSpPr>
            <a:spLocks noGrp="1"/>
          </p:cNvSpPr>
          <p:nvPr>
            <p:ph type="ctrTitle"/>
          </p:nvPr>
        </p:nvSpPr>
        <p:spPr/>
        <p:txBody>
          <a:bodyPr/>
          <a:lstStyle/>
          <a:p>
            <a:r>
              <a:rPr lang="en-US" dirty="0" smtClean="0"/>
              <a:t>Twitter</a:t>
            </a:r>
            <a:endParaRPr lang="en-US" dirty="0"/>
          </a:p>
        </p:txBody>
      </p:sp>
    </p:spTree>
    <p:extLst>
      <p:ext uri="{BB962C8B-B14F-4D97-AF65-F5344CB8AC3E}">
        <p14:creationId xmlns:p14="http://schemas.microsoft.com/office/powerpoint/2010/main" val="3003556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0" y="2095500"/>
            <a:ext cx="8572500" cy="2667000"/>
          </a:xfrm>
          <a:prstGeom prst="rect">
            <a:avLst/>
          </a:prstGeom>
        </p:spPr>
      </p:pic>
      <p:sp>
        <p:nvSpPr>
          <p:cNvPr id="2" name="Title 1"/>
          <p:cNvSpPr>
            <a:spLocks noGrp="1"/>
          </p:cNvSpPr>
          <p:nvPr>
            <p:ph type="ctrTitle"/>
          </p:nvPr>
        </p:nvSpPr>
        <p:spPr/>
        <p:txBody>
          <a:bodyPr/>
          <a:lstStyle/>
          <a:p>
            <a:r>
              <a:rPr lang="en-US" dirty="0"/>
              <a:t>Communication</a:t>
            </a:r>
          </a:p>
        </p:txBody>
      </p:sp>
    </p:spTree>
    <p:extLst>
      <p:ext uri="{BB962C8B-B14F-4D97-AF65-F5344CB8AC3E}">
        <p14:creationId xmlns:p14="http://schemas.microsoft.com/office/powerpoint/2010/main" val="550707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1828801"/>
            <a:ext cx="7315200" cy="2985433"/>
          </a:xfrm>
          <a:prstGeom prst="rect">
            <a:avLst/>
          </a:prstGeom>
        </p:spPr>
        <p:txBody>
          <a:bodyPr wrap="square">
            <a:spAutoFit/>
          </a:bodyPr>
          <a:lstStyle/>
          <a:p>
            <a:pPr marL="800100" indent="-3429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How well does your team currently communicate?</a:t>
            </a:r>
          </a:p>
          <a:p>
            <a:pPr marL="800100" indent="-3429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Do you have tools/processes for dealing with potential conflicts?</a:t>
            </a:r>
          </a:p>
          <a:p>
            <a:pPr marL="800100" indent="-3429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Do you see conflict as an opportunity for growth or do you avoid it at all costs?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6092" y="5562600"/>
            <a:ext cx="1235676" cy="762000"/>
          </a:xfrm>
          <a:prstGeom prst="rect">
            <a:avLst/>
          </a:prstGeom>
        </p:spPr>
      </p:pic>
      <p:sp>
        <p:nvSpPr>
          <p:cNvPr id="3" name="Title 2"/>
          <p:cNvSpPr>
            <a:spLocks noGrp="1"/>
          </p:cNvSpPr>
          <p:nvPr>
            <p:ph type="ctrTitle"/>
          </p:nvPr>
        </p:nvSpPr>
        <p:spPr/>
        <p:txBody>
          <a:bodyPr/>
          <a:lstStyle/>
          <a:p>
            <a:r>
              <a:rPr lang="en-US" dirty="0"/>
              <a:t>Communication Check in</a:t>
            </a:r>
          </a:p>
        </p:txBody>
      </p:sp>
    </p:spTree>
    <p:extLst>
      <p:ext uri="{BB962C8B-B14F-4D97-AF65-F5344CB8AC3E}">
        <p14:creationId xmlns:p14="http://schemas.microsoft.com/office/powerpoint/2010/main" val="220444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1828801"/>
            <a:ext cx="7543800" cy="4153494"/>
          </a:xfrm>
          <a:prstGeom prst="rect">
            <a:avLst/>
          </a:prstGeom>
        </p:spPr>
        <p:txBody>
          <a:bodyPr wrap="square">
            <a:spAutoFit/>
          </a:bodyPr>
          <a:lstStyle/>
          <a:p>
            <a:pPr marL="800100" indent="-3429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Develop a shared language for communicating and dealing with conflict</a:t>
            </a:r>
          </a:p>
          <a:p>
            <a:pPr marL="800100" indent="-3429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Leaders model professional, respectful communication</a:t>
            </a:r>
          </a:p>
          <a:p>
            <a:pPr marL="800100" indent="-342900">
              <a:spcBef>
                <a:spcPts val="600"/>
              </a:spcBef>
              <a:spcAft>
                <a:spcPts val="600"/>
              </a:spcAft>
              <a:buFont typeface="Arial" panose="020B0604020202020204" pitchFamily="34" charset="0"/>
              <a:buChar char="•"/>
            </a:pPr>
            <a:r>
              <a:rPr lang="en-US" sz="2800" dirty="0">
                <a:solidFill>
                  <a:schemeClr val="tx1">
                    <a:lumMod val="65000"/>
                    <a:lumOff val="35000"/>
                  </a:schemeClr>
                </a:solidFill>
              </a:rPr>
              <a:t>Include communication skills in performance </a:t>
            </a:r>
            <a:r>
              <a:rPr lang="en-US" sz="2800" dirty="0" smtClean="0">
                <a:solidFill>
                  <a:schemeClr val="tx1">
                    <a:lumMod val="65000"/>
                    <a:lumOff val="35000"/>
                  </a:schemeClr>
                </a:solidFill>
              </a:rPr>
              <a:t>appraisals</a:t>
            </a:r>
          </a:p>
          <a:p>
            <a:pPr marL="800100" indent="-3429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Don’t avoid conflict – learn to deal with it quickly and effectively</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6092" y="5562600"/>
            <a:ext cx="1235676" cy="762000"/>
          </a:xfrm>
          <a:prstGeom prst="rect">
            <a:avLst/>
          </a:prstGeom>
        </p:spPr>
      </p:pic>
      <p:sp>
        <p:nvSpPr>
          <p:cNvPr id="2" name="Title 1"/>
          <p:cNvSpPr>
            <a:spLocks noGrp="1"/>
          </p:cNvSpPr>
          <p:nvPr>
            <p:ph type="ctrTitle"/>
          </p:nvPr>
        </p:nvSpPr>
        <p:spPr/>
        <p:txBody>
          <a:bodyPr/>
          <a:lstStyle/>
          <a:p>
            <a:r>
              <a:rPr lang="en-US" dirty="0" smtClean="0"/>
              <a:t>Communication</a:t>
            </a:r>
            <a:endParaRPr lang="en-US" dirty="0"/>
          </a:p>
        </p:txBody>
      </p:sp>
    </p:spTree>
    <p:extLst>
      <p:ext uri="{BB962C8B-B14F-4D97-AF65-F5344CB8AC3E}">
        <p14:creationId xmlns:p14="http://schemas.microsoft.com/office/powerpoint/2010/main" val="837604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33400" y="1828800"/>
            <a:ext cx="7696200" cy="4632037"/>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There is high value for businesses at </a:t>
            </a:r>
            <a:r>
              <a:rPr lang="en-US" sz="2800" dirty="0">
                <a:solidFill>
                  <a:schemeClr val="tx1">
                    <a:lumMod val="65000"/>
                    <a:lumOff val="35000"/>
                  </a:schemeClr>
                </a:solidFill>
              </a:rPr>
              <a:t>the intersection of people and </a:t>
            </a:r>
            <a:r>
              <a:rPr lang="en-US" sz="2800" dirty="0" smtClean="0">
                <a:solidFill>
                  <a:schemeClr val="tx1">
                    <a:lumMod val="65000"/>
                    <a:lumOff val="35000"/>
                  </a:schemeClr>
                </a:solidFill>
              </a:rPr>
              <a:t>profit</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There are a number of business </a:t>
            </a:r>
            <a:r>
              <a:rPr lang="en-US" sz="2800" dirty="0">
                <a:solidFill>
                  <a:schemeClr val="tx1">
                    <a:lumMod val="65000"/>
                    <a:lumOff val="35000"/>
                  </a:schemeClr>
                </a:solidFill>
              </a:rPr>
              <a:t>practices that </a:t>
            </a:r>
            <a:r>
              <a:rPr lang="en-US" sz="2800" dirty="0" smtClean="0">
                <a:solidFill>
                  <a:schemeClr val="tx1">
                    <a:lumMod val="65000"/>
                    <a:lumOff val="35000"/>
                  </a:schemeClr>
                </a:solidFill>
              </a:rPr>
              <a:t>measurably </a:t>
            </a:r>
            <a:r>
              <a:rPr lang="en-US" sz="2800" dirty="0">
                <a:solidFill>
                  <a:schemeClr val="tx1">
                    <a:lumMod val="65000"/>
                    <a:lumOff val="35000"/>
                  </a:schemeClr>
                </a:solidFill>
              </a:rPr>
              <a:t>improve economic opportunities for low-wealth individuals in the </a:t>
            </a:r>
            <a:r>
              <a:rPr lang="en-US" sz="2800" dirty="0" smtClean="0">
                <a:solidFill>
                  <a:schemeClr val="tx1">
                    <a:lumMod val="65000"/>
                    <a:lumOff val="35000"/>
                  </a:schemeClr>
                </a:solidFill>
              </a:rPr>
              <a:t>U.S. while enhancing </a:t>
            </a:r>
            <a:r>
              <a:rPr lang="en-US" sz="2800" dirty="0">
                <a:solidFill>
                  <a:schemeClr val="tx1">
                    <a:lumMod val="65000"/>
                    <a:lumOff val="35000"/>
                  </a:schemeClr>
                </a:solidFill>
              </a:rPr>
              <a:t>long term business </a:t>
            </a:r>
            <a:r>
              <a:rPr lang="en-US" sz="2800" dirty="0" smtClean="0">
                <a:solidFill>
                  <a:schemeClr val="tx1">
                    <a:lumMod val="65000"/>
                    <a:lumOff val="35000"/>
                  </a:schemeClr>
                </a:solidFill>
              </a:rPr>
              <a:t>value</a:t>
            </a: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Startups that are intentional about people practices early in their life cycle will have a competitive advantage</a:t>
            </a:r>
          </a:p>
          <a:p>
            <a:pPr marL="914400" indent="-457200">
              <a:spcAft>
                <a:spcPts val="600"/>
              </a:spcAft>
              <a:buFont typeface="Arial" panose="020B0604020202020204" pitchFamily="34" charset="0"/>
              <a:buChar char="•"/>
            </a:pPr>
            <a:endParaRPr lang="en-US" sz="2800" dirty="0">
              <a:solidFill>
                <a:schemeClr val="tx1">
                  <a:lumMod val="65000"/>
                  <a:lumOff val="35000"/>
                </a:schemeClr>
              </a:solidFill>
            </a:endParaRPr>
          </a:p>
        </p:txBody>
      </p:sp>
      <p:sp>
        <p:nvSpPr>
          <p:cNvPr id="2" name="Title 1"/>
          <p:cNvSpPr>
            <a:spLocks noGrp="1"/>
          </p:cNvSpPr>
          <p:nvPr>
            <p:ph type="ctrTitle"/>
          </p:nvPr>
        </p:nvSpPr>
        <p:spPr/>
        <p:txBody>
          <a:bodyPr/>
          <a:lstStyle/>
          <a:p>
            <a:r>
              <a:rPr lang="en-US" dirty="0" smtClean="0"/>
              <a:t>Grounding Principles</a:t>
            </a:r>
            <a:endParaRPr lang="en-US" dirty="0"/>
          </a:p>
        </p:txBody>
      </p:sp>
    </p:spTree>
    <p:extLst>
      <p:ext uri="{BB962C8B-B14F-4D97-AF65-F5344CB8AC3E}">
        <p14:creationId xmlns:p14="http://schemas.microsoft.com/office/powerpoint/2010/main" val="4036043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0" y="1600200"/>
            <a:ext cx="7772400" cy="4508927"/>
          </a:xfrm>
          <a:prstGeom prst="rect">
            <a:avLst/>
          </a:prstGeom>
        </p:spPr>
        <p:txBody>
          <a:bodyPr wrap="square">
            <a:spAutoFit/>
          </a:bodyPr>
          <a:lstStyle/>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Divergent points of view are a source of strength – just ensure there is clarity around decision making process</a:t>
            </a:r>
          </a:p>
          <a:p>
            <a:pPr marL="800100" indent="-3429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Reduce potential conflicts via:</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Clear, accurate, timely information</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Clear roles and job </a:t>
            </a:r>
            <a:r>
              <a:rPr lang="en-US" sz="2800" dirty="0" smtClean="0">
                <a:solidFill>
                  <a:schemeClr val="tx1">
                    <a:lumMod val="65000"/>
                    <a:lumOff val="35000"/>
                  </a:schemeClr>
                </a:solidFill>
              </a:rPr>
              <a:t>descriptions</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Help people achieve their objectives</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Provide frequent feedback</a:t>
            </a:r>
            <a:endParaRPr lang="en-US" sz="2800" dirty="0">
              <a:solidFill>
                <a:schemeClr val="tx1">
                  <a:lumMod val="65000"/>
                  <a:lumOff val="35000"/>
                </a:schemeClr>
              </a:solidFill>
            </a:endParaRPr>
          </a:p>
          <a:p>
            <a:pPr marL="1371600" lvl="1" indent="-457200">
              <a:spcAft>
                <a:spcPts val="600"/>
              </a:spcAft>
              <a:buFont typeface="Courier New" panose="02070309020205020404" pitchFamily="49" charset="0"/>
              <a:buChar char="o"/>
            </a:pPr>
            <a:endParaRPr lang="en-US" sz="2800" dirty="0">
              <a:solidFill>
                <a:schemeClr val="tx1">
                  <a:lumMod val="65000"/>
                  <a:lumOff val="35000"/>
                </a:schemeClr>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6092" y="5562600"/>
            <a:ext cx="1235676" cy="762000"/>
          </a:xfrm>
          <a:prstGeom prst="rect">
            <a:avLst/>
          </a:prstGeom>
        </p:spPr>
      </p:pic>
      <p:sp>
        <p:nvSpPr>
          <p:cNvPr id="2" name="Title 1"/>
          <p:cNvSpPr>
            <a:spLocks noGrp="1"/>
          </p:cNvSpPr>
          <p:nvPr>
            <p:ph type="ctrTitle"/>
          </p:nvPr>
        </p:nvSpPr>
        <p:spPr/>
        <p:txBody>
          <a:bodyPr/>
          <a:lstStyle/>
          <a:p>
            <a:r>
              <a:rPr lang="en-US" dirty="0"/>
              <a:t>Conflict Management</a:t>
            </a:r>
          </a:p>
        </p:txBody>
      </p:sp>
    </p:spTree>
    <p:extLst>
      <p:ext uri="{BB962C8B-B14F-4D97-AF65-F5344CB8AC3E}">
        <p14:creationId xmlns:p14="http://schemas.microsoft.com/office/powerpoint/2010/main" val="673746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815911"/>
            <a:ext cx="8001000" cy="2908489"/>
          </a:xfrm>
          <a:prstGeom prst="rect">
            <a:avLst/>
          </a:prstGeom>
        </p:spPr>
        <p:txBody>
          <a:bodyPr wrap="square">
            <a:spAutoFit/>
          </a:bodyPr>
          <a:lstStyle/>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Take 5 minutes to generate a list </a:t>
            </a:r>
            <a:r>
              <a:rPr lang="en-US" sz="2800" dirty="0">
                <a:solidFill>
                  <a:schemeClr val="tx1">
                    <a:lumMod val="65000"/>
                    <a:lumOff val="35000"/>
                  </a:schemeClr>
                </a:solidFill>
              </a:rPr>
              <a:t>of </a:t>
            </a:r>
            <a:r>
              <a:rPr lang="en-US" sz="2800" dirty="0" smtClean="0">
                <a:solidFill>
                  <a:schemeClr val="tx1">
                    <a:lumMod val="65000"/>
                    <a:lumOff val="35000"/>
                  </a:schemeClr>
                </a:solidFill>
              </a:rPr>
              <a:t>skills/qualities </a:t>
            </a:r>
            <a:r>
              <a:rPr lang="en-US" sz="2800" dirty="0">
                <a:solidFill>
                  <a:schemeClr val="tx1">
                    <a:lumMod val="65000"/>
                    <a:lumOff val="35000"/>
                  </a:schemeClr>
                </a:solidFill>
              </a:rPr>
              <a:t>that </a:t>
            </a:r>
            <a:r>
              <a:rPr lang="en-US" sz="2800" dirty="0" smtClean="0">
                <a:solidFill>
                  <a:schemeClr val="tx1">
                    <a:lumMod val="65000"/>
                    <a:lumOff val="35000"/>
                  </a:schemeClr>
                </a:solidFill>
              </a:rPr>
              <a:t>demonstrate skillful communication/conflict </a:t>
            </a:r>
            <a:r>
              <a:rPr lang="en-US" sz="2800" dirty="0">
                <a:solidFill>
                  <a:schemeClr val="tx1">
                    <a:lumMod val="65000"/>
                    <a:lumOff val="35000"/>
                  </a:schemeClr>
                </a:solidFill>
              </a:rPr>
              <a:t>management </a:t>
            </a:r>
          </a:p>
          <a:p>
            <a:pPr marL="1257300" lvl="1" indent="-342900">
              <a:spcAft>
                <a:spcPts val="600"/>
              </a:spcAft>
              <a:buFont typeface="Courier New" panose="02070309020205020404" pitchFamily="49" charset="0"/>
              <a:buChar char="o"/>
            </a:pPr>
            <a:r>
              <a:rPr lang="en-US" sz="2800" dirty="0" smtClean="0">
                <a:solidFill>
                  <a:schemeClr val="tx1">
                    <a:lumMod val="65000"/>
                    <a:lumOff val="35000"/>
                  </a:schemeClr>
                </a:solidFill>
              </a:rPr>
              <a:t>Rank the top </a:t>
            </a:r>
            <a:r>
              <a:rPr lang="en-US" sz="2800" dirty="0">
                <a:solidFill>
                  <a:schemeClr val="tx1">
                    <a:lumMod val="65000"/>
                    <a:lumOff val="35000"/>
                  </a:schemeClr>
                </a:solidFill>
              </a:rPr>
              <a:t>3 </a:t>
            </a:r>
            <a:endParaRPr lang="en-US" sz="2800" dirty="0" smtClean="0">
              <a:solidFill>
                <a:schemeClr val="tx1">
                  <a:lumMod val="65000"/>
                  <a:lumOff val="35000"/>
                </a:schemeClr>
              </a:solidFill>
            </a:endParaRPr>
          </a:p>
          <a:p>
            <a:pPr marL="1257300" lvl="1" indent="-342900">
              <a:spcAft>
                <a:spcPts val="600"/>
              </a:spcAft>
              <a:buFont typeface="Courier New" panose="02070309020205020404" pitchFamily="49" charset="0"/>
              <a:buChar char="o"/>
            </a:pPr>
            <a:r>
              <a:rPr lang="en-US" sz="2800" dirty="0" smtClean="0">
                <a:solidFill>
                  <a:schemeClr val="tx1">
                    <a:lumMod val="65000"/>
                    <a:lumOff val="35000"/>
                  </a:schemeClr>
                </a:solidFill>
              </a:rPr>
              <a:t>Discuss in pairs</a:t>
            </a:r>
          </a:p>
          <a:p>
            <a:pPr marL="1257300" lvl="1" indent="-342900">
              <a:spcAft>
                <a:spcPts val="600"/>
              </a:spcAft>
              <a:buFont typeface="Courier New" panose="02070309020205020404" pitchFamily="49" charset="0"/>
              <a:buChar char="o"/>
            </a:pPr>
            <a:r>
              <a:rPr lang="en-US" sz="2800" dirty="0" smtClean="0">
                <a:solidFill>
                  <a:schemeClr val="tx1">
                    <a:lumMod val="65000"/>
                    <a:lumOff val="35000"/>
                  </a:schemeClr>
                </a:solidFill>
              </a:rPr>
              <a:t>Debrief with the group</a:t>
            </a:r>
            <a:endParaRPr lang="en-US" sz="2800" dirty="0">
              <a:solidFill>
                <a:schemeClr val="tx1">
                  <a:lumMod val="65000"/>
                  <a:lumOff val="35000"/>
                </a:schemeClr>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6092" y="5562600"/>
            <a:ext cx="1235676" cy="762000"/>
          </a:xfrm>
          <a:prstGeom prst="rect">
            <a:avLst/>
          </a:prstGeom>
        </p:spPr>
      </p:pic>
      <p:sp>
        <p:nvSpPr>
          <p:cNvPr id="2" name="Title 1"/>
          <p:cNvSpPr>
            <a:spLocks noGrp="1"/>
          </p:cNvSpPr>
          <p:nvPr>
            <p:ph type="ctrTitle"/>
          </p:nvPr>
        </p:nvSpPr>
        <p:spPr/>
        <p:txBody>
          <a:bodyPr/>
          <a:lstStyle/>
          <a:p>
            <a:r>
              <a:rPr lang="en-US" dirty="0"/>
              <a:t>Conflict Management Exercise</a:t>
            </a:r>
          </a:p>
        </p:txBody>
      </p:sp>
    </p:spTree>
    <p:extLst>
      <p:ext uri="{BB962C8B-B14F-4D97-AF65-F5344CB8AC3E}">
        <p14:creationId xmlns:p14="http://schemas.microsoft.com/office/powerpoint/2010/main" val="2520045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4600" y="1600200"/>
            <a:ext cx="4038600" cy="4740306"/>
          </a:xfrm>
          <a:prstGeom prst="rect">
            <a:avLst/>
          </a:prstGeom>
        </p:spPr>
      </p:pic>
      <p:sp>
        <p:nvSpPr>
          <p:cNvPr id="3" name="Title 2"/>
          <p:cNvSpPr>
            <a:spLocks noGrp="1"/>
          </p:cNvSpPr>
          <p:nvPr>
            <p:ph type="ctrTitle"/>
          </p:nvPr>
        </p:nvSpPr>
        <p:spPr/>
        <p:txBody>
          <a:bodyPr/>
          <a:lstStyle/>
          <a:p>
            <a:r>
              <a:rPr lang="en-US" dirty="0"/>
              <a:t>Performance Management</a:t>
            </a:r>
          </a:p>
        </p:txBody>
      </p:sp>
    </p:spTree>
    <p:extLst>
      <p:ext uri="{BB962C8B-B14F-4D97-AF65-F5344CB8AC3E}">
        <p14:creationId xmlns:p14="http://schemas.microsoft.com/office/powerpoint/2010/main" val="2374103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838742"/>
            <a:ext cx="7315200" cy="2985433"/>
          </a:xfrm>
          <a:prstGeom prst="rect">
            <a:avLst/>
          </a:prstGeom>
        </p:spPr>
        <p:txBody>
          <a:bodyPr wrap="square">
            <a:spAutoFit/>
          </a:bodyPr>
          <a:lstStyle/>
          <a:p>
            <a:pPr marL="800100" indent="-3429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How do you give feedback to team members?</a:t>
            </a:r>
          </a:p>
          <a:p>
            <a:pPr marL="800100" indent="-3429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Do you do performance reviews? Have you done them at previous companies?</a:t>
            </a:r>
          </a:p>
          <a:p>
            <a:pPr marL="800100" indent="-3429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Do you give more frequent feedback? What is your process?</a:t>
            </a:r>
            <a:endParaRPr lang="en-US" sz="2800" dirty="0">
              <a:solidFill>
                <a:schemeClr val="tx1">
                  <a:lumMod val="65000"/>
                  <a:lumOff val="35000"/>
                </a:schemeClr>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5410200"/>
            <a:ext cx="928687" cy="908231"/>
          </a:xfrm>
          <a:prstGeom prst="rect">
            <a:avLst/>
          </a:prstGeom>
        </p:spPr>
      </p:pic>
      <p:sp>
        <p:nvSpPr>
          <p:cNvPr id="2" name="Title 1"/>
          <p:cNvSpPr>
            <a:spLocks noGrp="1"/>
          </p:cNvSpPr>
          <p:nvPr>
            <p:ph type="ctrTitle"/>
          </p:nvPr>
        </p:nvSpPr>
        <p:spPr/>
        <p:txBody>
          <a:bodyPr/>
          <a:lstStyle/>
          <a:p>
            <a:r>
              <a:rPr lang="en-US" dirty="0"/>
              <a:t>Performance Management Check in</a:t>
            </a:r>
          </a:p>
        </p:txBody>
      </p:sp>
    </p:spTree>
    <p:extLst>
      <p:ext uri="{BB962C8B-B14F-4D97-AF65-F5344CB8AC3E}">
        <p14:creationId xmlns:p14="http://schemas.microsoft.com/office/powerpoint/2010/main" val="1143128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600200"/>
            <a:ext cx="7391400" cy="4708981"/>
          </a:xfrm>
          <a:prstGeom prst="rect">
            <a:avLst/>
          </a:prstGeom>
        </p:spPr>
        <p:txBody>
          <a:bodyPr wrap="square">
            <a:spAutoFit/>
          </a:bodyPr>
          <a:lstStyle/>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Many companies augmenting or even replacing backward looking annual reviews  with more frequent, forward-facing feedback sessions</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Focus on coaching and developing employee skills rather than evaluating</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Frequency: quarterly, monthly, biweekly, weekly</a:t>
            </a:r>
          </a:p>
          <a:p>
            <a:pPr marL="800100" indent="-342900">
              <a:spcAft>
                <a:spcPts val="600"/>
              </a:spcAft>
              <a:buFont typeface="Arial" panose="020B0604020202020204" pitchFamily="34" charset="0"/>
              <a:buChar char="•"/>
            </a:pPr>
            <a:endParaRPr lang="en-US" sz="2800" dirty="0" smtClean="0">
              <a:solidFill>
                <a:schemeClr val="tx1">
                  <a:lumMod val="65000"/>
                  <a:lumOff val="35000"/>
                </a:schemeClr>
              </a:solidFill>
            </a:endParaRPr>
          </a:p>
          <a:p>
            <a:pPr marL="800100" indent="-342900">
              <a:spcAft>
                <a:spcPts val="600"/>
              </a:spcAft>
              <a:buFont typeface="Arial" panose="020B0604020202020204" pitchFamily="34" charset="0"/>
              <a:buChar char="•"/>
            </a:pPr>
            <a:endParaRPr lang="en-US" sz="2800" dirty="0">
              <a:solidFill>
                <a:schemeClr val="tx1">
                  <a:lumMod val="65000"/>
                  <a:lumOff val="35000"/>
                </a:schemeClr>
              </a:soli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5410200"/>
            <a:ext cx="928687" cy="908231"/>
          </a:xfrm>
          <a:prstGeom prst="rect">
            <a:avLst/>
          </a:prstGeom>
        </p:spPr>
      </p:pic>
      <p:sp>
        <p:nvSpPr>
          <p:cNvPr id="2" name="Title 1"/>
          <p:cNvSpPr>
            <a:spLocks noGrp="1"/>
          </p:cNvSpPr>
          <p:nvPr>
            <p:ph type="ctrTitle"/>
          </p:nvPr>
        </p:nvSpPr>
        <p:spPr/>
        <p:txBody>
          <a:bodyPr/>
          <a:lstStyle/>
          <a:p>
            <a:r>
              <a:rPr lang="en-US" dirty="0"/>
              <a:t>Performance Management</a:t>
            </a:r>
          </a:p>
        </p:txBody>
      </p:sp>
    </p:spTree>
    <p:extLst>
      <p:ext uri="{BB962C8B-B14F-4D97-AF65-F5344CB8AC3E}">
        <p14:creationId xmlns:p14="http://schemas.microsoft.com/office/powerpoint/2010/main" val="3934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738223"/>
            <a:ext cx="7772400" cy="4293483"/>
          </a:xfrm>
          <a:prstGeom prst="rect">
            <a:avLst/>
          </a:prstGeom>
        </p:spPr>
        <p:txBody>
          <a:bodyPr wrap="square">
            <a:spAutoFit/>
          </a:bodyPr>
          <a:lstStyle/>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No performance reviews</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Weekly or biweekly one-on-one sessions between every teammate and their team lead</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Last an hour and driven by teammate</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Include achievements, challenges, and feedback</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Also peer-to-peer sessions called masterminds for a similar purpose</a:t>
            </a:r>
          </a:p>
          <a:p>
            <a:pPr marL="457200">
              <a:spcAft>
                <a:spcPts val="600"/>
              </a:spcAft>
            </a:pPr>
            <a:endParaRPr lang="en-US" sz="2400" dirty="0" smtClean="0">
              <a:solidFill>
                <a:schemeClr val="tx1">
                  <a:lumMod val="65000"/>
                  <a:lumOff val="35000"/>
                </a:schemeClr>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6418" y="5562600"/>
            <a:ext cx="2738437" cy="525180"/>
          </a:xfrm>
          <a:prstGeom prst="rect">
            <a:avLst/>
          </a:prstGeom>
        </p:spPr>
      </p:pic>
      <p:sp>
        <p:nvSpPr>
          <p:cNvPr id="2" name="Title 1"/>
          <p:cNvSpPr>
            <a:spLocks noGrp="1"/>
          </p:cNvSpPr>
          <p:nvPr>
            <p:ph type="ctrTitle"/>
          </p:nvPr>
        </p:nvSpPr>
        <p:spPr/>
        <p:txBody>
          <a:bodyPr/>
          <a:lstStyle/>
          <a:p>
            <a:r>
              <a:rPr lang="en-US" dirty="0"/>
              <a:t>Buffer</a:t>
            </a:r>
          </a:p>
        </p:txBody>
      </p:sp>
    </p:spTree>
    <p:extLst>
      <p:ext uri="{BB962C8B-B14F-4D97-AF65-F5344CB8AC3E}">
        <p14:creationId xmlns:p14="http://schemas.microsoft.com/office/powerpoint/2010/main" val="3887560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371600"/>
            <a:ext cx="8001000" cy="4278094"/>
          </a:xfrm>
          <a:prstGeom prst="rect">
            <a:avLst/>
          </a:prstGeom>
        </p:spPr>
        <p:txBody>
          <a:bodyPr wrap="square">
            <a:spAutoFit/>
          </a:bodyPr>
          <a:lstStyle/>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Two part performance review:</a:t>
            </a:r>
          </a:p>
          <a:p>
            <a:pPr marL="1371600" lvl="1" indent="-457200">
              <a:spcAft>
                <a:spcPts val="600"/>
              </a:spcAft>
              <a:buFont typeface="Courier New" panose="02070309020205020404" pitchFamily="49" charset="0"/>
              <a:buChar char="o"/>
            </a:pPr>
            <a:r>
              <a:rPr lang="en-US" sz="2800" b="1" dirty="0" smtClean="0">
                <a:solidFill>
                  <a:schemeClr val="tx1">
                    <a:lumMod val="65000"/>
                    <a:lumOff val="35000"/>
                  </a:schemeClr>
                </a:solidFill>
              </a:rPr>
              <a:t>Subjective:</a:t>
            </a:r>
            <a:r>
              <a:rPr lang="en-US" sz="2800" dirty="0" smtClean="0">
                <a:solidFill>
                  <a:schemeClr val="tx1">
                    <a:lumMod val="65000"/>
                    <a:lumOff val="35000"/>
                  </a:schemeClr>
                </a:solidFill>
              </a:rPr>
              <a:t> self review plus review by direct reports, supervisor, peers (360 degree review process)</a:t>
            </a:r>
          </a:p>
          <a:p>
            <a:pPr marL="1371600" lvl="1" indent="-457200">
              <a:spcAft>
                <a:spcPts val="600"/>
              </a:spcAft>
              <a:buFont typeface="Courier New" panose="02070309020205020404" pitchFamily="49" charset="0"/>
              <a:buChar char="o"/>
            </a:pPr>
            <a:r>
              <a:rPr lang="en-US" sz="2800" b="1" dirty="0" smtClean="0">
                <a:solidFill>
                  <a:schemeClr val="tx1">
                    <a:lumMod val="65000"/>
                    <a:lumOff val="35000"/>
                  </a:schemeClr>
                </a:solidFill>
              </a:rPr>
              <a:t>Objective</a:t>
            </a:r>
            <a:r>
              <a:rPr lang="en-US" sz="2800" dirty="0" smtClean="0">
                <a:solidFill>
                  <a:schemeClr val="tx1">
                    <a:lumMod val="65000"/>
                    <a:lumOff val="35000"/>
                  </a:schemeClr>
                </a:solidFill>
              </a:rPr>
              <a:t>: ranked for skills and attitude and then graphed on scatterplot to compare with team as a whole</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Development plan</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Company pays for skills and leadership training</a:t>
            </a:r>
            <a:endParaRPr lang="en-US" sz="2800" dirty="0">
              <a:solidFill>
                <a:schemeClr val="tx1">
                  <a:lumMod val="65000"/>
                  <a:lumOff val="35000"/>
                </a:schemeClr>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47800" y="5715000"/>
            <a:ext cx="2804364" cy="579142"/>
          </a:xfrm>
          <a:prstGeom prst="rect">
            <a:avLst/>
          </a:prstGeom>
        </p:spPr>
      </p:pic>
      <p:sp>
        <p:nvSpPr>
          <p:cNvPr id="2" name="Title 1"/>
          <p:cNvSpPr>
            <a:spLocks noGrp="1"/>
          </p:cNvSpPr>
          <p:nvPr>
            <p:ph type="ctrTitle"/>
          </p:nvPr>
        </p:nvSpPr>
        <p:spPr/>
        <p:txBody>
          <a:bodyPr/>
          <a:lstStyle/>
          <a:p>
            <a:r>
              <a:rPr lang="en-US" dirty="0" err="1"/>
              <a:t>Optimax</a:t>
            </a:r>
            <a:endParaRPr lang="en-US" dirty="0"/>
          </a:p>
        </p:txBody>
      </p:sp>
    </p:spTree>
    <p:extLst>
      <p:ext uri="{BB962C8B-B14F-4D97-AF65-F5344CB8AC3E}">
        <p14:creationId xmlns:p14="http://schemas.microsoft.com/office/powerpoint/2010/main" val="573877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6096000" y="1905000"/>
            <a:ext cx="2667000" cy="2209799"/>
          </a:xfrm>
        </p:spPr>
        <p:txBody>
          <a:bodyPr>
            <a:normAutofit/>
          </a:bodyPr>
          <a:lstStyle/>
          <a:p>
            <a:pPr marL="457200" indent="-457200">
              <a:buFont typeface="Arial" panose="020B0604020202020204" pitchFamily="34" charset="0"/>
              <a:buChar char="•"/>
            </a:pPr>
            <a:r>
              <a:rPr lang="en-US" dirty="0" smtClean="0">
                <a:solidFill>
                  <a:schemeClr val="tx1">
                    <a:lumMod val="65000"/>
                    <a:lumOff val="35000"/>
                  </a:schemeClr>
                </a:solidFill>
              </a:rPr>
              <a:t>4,4 quad: strong skills and good attitude</a:t>
            </a:r>
          </a:p>
          <a:p>
            <a:pPr marL="457200" indent="-457200">
              <a:buFont typeface="Arial" panose="020B0604020202020204" pitchFamily="34" charset="0"/>
              <a:buChar char="•"/>
            </a:pPr>
            <a:endParaRPr lang="en-US" dirty="0"/>
          </a:p>
        </p:txBody>
      </p:sp>
      <p:pic>
        <p:nvPicPr>
          <p:cNvPr id="10" name="Picture 9"/>
          <p:cNvPicPr>
            <a:picLocks noChangeAspect="1"/>
          </p:cNvPicPr>
          <p:nvPr/>
        </p:nvPicPr>
        <p:blipFill>
          <a:blip r:embed="rId3"/>
          <a:stretch>
            <a:fillRect/>
          </a:stretch>
        </p:blipFill>
        <p:spPr>
          <a:xfrm>
            <a:off x="533400" y="1667920"/>
            <a:ext cx="5334000" cy="3976726"/>
          </a:xfrm>
          <a:prstGeom prst="rect">
            <a:avLst/>
          </a:prstGeom>
        </p:spPr>
      </p:pic>
      <p:sp>
        <p:nvSpPr>
          <p:cNvPr id="11" name="TextBox 10"/>
          <p:cNvSpPr txBox="1"/>
          <p:nvPr/>
        </p:nvSpPr>
        <p:spPr>
          <a:xfrm>
            <a:off x="4014243" y="2159002"/>
            <a:ext cx="1091157" cy="523220"/>
          </a:xfrm>
          <a:prstGeom prst="rect">
            <a:avLst/>
          </a:prstGeom>
          <a:noFill/>
        </p:spPr>
        <p:txBody>
          <a:bodyPr wrap="square" rtlCol="0">
            <a:spAutoFit/>
          </a:bodyPr>
          <a:lstStyle/>
          <a:p>
            <a:r>
              <a:rPr lang="en-US" sz="2800" dirty="0" smtClean="0"/>
              <a:t>(4,4)</a:t>
            </a:r>
            <a:endParaRPr lang="en-US" sz="2800" dirty="0"/>
          </a:p>
        </p:txBody>
      </p:sp>
      <p:sp>
        <p:nvSpPr>
          <p:cNvPr id="12" name="Rectangle 11"/>
          <p:cNvSpPr/>
          <p:nvPr/>
        </p:nvSpPr>
        <p:spPr>
          <a:xfrm>
            <a:off x="3352800" y="2133600"/>
            <a:ext cx="1905000" cy="152268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3400" y="5791200"/>
            <a:ext cx="2804364" cy="579142"/>
          </a:xfrm>
          <a:prstGeom prst="rect">
            <a:avLst/>
          </a:prstGeom>
        </p:spPr>
      </p:pic>
      <p:sp>
        <p:nvSpPr>
          <p:cNvPr id="2" name="Title 1"/>
          <p:cNvSpPr>
            <a:spLocks noGrp="1"/>
          </p:cNvSpPr>
          <p:nvPr>
            <p:ph type="ctrTitle"/>
          </p:nvPr>
        </p:nvSpPr>
        <p:spPr/>
        <p:txBody>
          <a:bodyPr/>
          <a:lstStyle/>
          <a:p>
            <a:r>
              <a:rPr lang="en-US" dirty="0" err="1"/>
              <a:t>Optimax</a:t>
            </a:r>
            <a:endParaRPr lang="en-US" dirty="0"/>
          </a:p>
        </p:txBody>
      </p:sp>
    </p:spTree>
    <p:extLst>
      <p:ext uri="{BB962C8B-B14F-4D97-AF65-F5344CB8AC3E}">
        <p14:creationId xmlns:p14="http://schemas.microsoft.com/office/powerpoint/2010/main" val="1711590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38200" y="2209800"/>
            <a:ext cx="7162800" cy="3000821"/>
          </a:xfrm>
          <a:prstGeom prst="rect">
            <a:avLst/>
          </a:prstGeom>
        </p:spPr>
        <p:txBody>
          <a:bodyPr wrap="square">
            <a:spAutoFit/>
          </a:bodyPr>
          <a:lstStyle/>
          <a:p>
            <a:pPr marL="800100" lvl="0" indent="-342900">
              <a:spcBef>
                <a:spcPts val="600"/>
              </a:spcBef>
              <a:spcAft>
                <a:spcPts val="600"/>
              </a:spcAft>
              <a:buFont typeface="Arial" panose="020B0604020202020204" pitchFamily="34" charset="0"/>
              <a:buChar char="•"/>
            </a:pPr>
            <a:r>
              <a:rPr lang="en-US" sz="2800" dirty="0">
                <a:solidFill>
                  <a:prstClr val="black">
                    <a:lumMod val="65000"/>
                    <a:lumOff val="35000"/>
                  </a:prstClr>
                </a:solidFill>
              </a:rPr>
              <a:t>In your vision of success, what will your people need to </a:t>
            </a:r>
            <a:r>
              <a:rPr lang="en-US" sz="2800" dirty="0" smtClean="0">
                <a:solidFill>
                  <a:prstClr val="black">
                    <a:lumMod val="65000"/>
                    <a:lumOff val="35000"/>
                  </a:prstClr>
                </a:solidFill>
              </a:rPr>
              <a:t>know?</a:t>
            </a:r>
            <a:endParaRPr lang="en-US" sz="2800" dirty="0">
              <a:solidFill>
                <a:prstClr val="black">
                  <a:lumMod val="65000"/>
                  <a:lumOff val="35000"/>
                </a:prstClr>
              </a:solidFill>
            </a:endParaRPr>
          </a:p>
          <a:p>
            <a:pPr marL="800100" lvl="0" indent="-342900">
              <a:spcBef>
                <a:spcPts val="600"/>
              </a:spcBef>
              <a:spcAft>
                <a:spcPts val="600"/>
              </a:spcAft>
              <a:buFont typeface="Arial" panose="020B0604020202020204" pitchFamily="34" charset="0"/>
              <a:buChar char="•"/>
            </a:pPr>
            <a:r>
              <a:rPr lang="en-US" sz="2800" dirty="0">
                <a:solidFill>
                  <a:prstClr val="black">
                    <a:lumMod val="65000"/>
                    <a:lumOff val="35000"/>
                  </a:prstClr>
                </a:solidFill>
              </a:rPr>
              <a:t>What in your culture will reinforce that</a:t>
            </a:r>
            <a:r>
              <a:rPr lang="en-US" sz="2800" dirty="0" smtClean="0">
                <a:solidFill>
                  <a:prstClr val="black">
                    <a:lumMod val="65000"/>
                    <a:lumOff val="35000"/>
                  </a:prstClr>
                </a:solidFill>
              </a:rPr>
              <a:t>?</a:t>
            </a:r>
          </a:p>
          <a:p>
            <a:pPr marL="800100" lvl="0" indent="-342900">
              <a:spcBef>
                <a:spcPts val="600"/>
              </a:spcBef>
              <a:spcAft>
                <a:spcPts val="600"/>
              </a:spcAft>
              <a:buFont typeface="Arial" panose="020B0604020202020204" pitchFamily="34" charset="0"/>
              <a:buChar char="•"/>
            </a:pPr>
            <a:r>
              <a:rPr lang="en-US" sz="2800" dirty="0" smtClean="0">
                <a:solidFill>
                  <a:prstClr val="black">
                    <a:lumMod val="65000"/>
                    <a:lumOff val="35000"/>
                  </a:prstClr>
                </a:solidFill>
              </a:rPr>
              <a:t>What is your next step around building a learning culture at your company?</a:t>
            </a:r>
            <a:endParaRPr lang="en-US" sz="2800" dirty="0">
              <a:solidFill>
                <a:prstClr val="black">
                  <a:lumMod val="65000"/>
                  <a:lumOff val="35000"/>
                </a:prstClr>
              </a:solidFill>
            </a:endParaRPr>
          </a:p>
          <a:p>
            <a:pPr marL="457200">
              <a:spcAft>
                <a:spcPts val="600"/>
              </a:spcAft>
            </a:pPr>
            <a:endParaRPr lang="en-US" sz="2400" dirty="0" smtClean="0">
              <a:solidFill>
                <a:schemeClr val="tx1">
                  <a:lumMod val="65000"/>
                  <a:lumOff val="35000"/>
                </a:schemeClr>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1000" y="5226754"/>
            <a:ext cx="662488" cy="1022439"/>
          </a:xfrm>
          <a:prstGeom prst="rect">
            <a:avLst/>
          </a:prstGeom>
        </p:spPr>
      </p:pic>
      <p:sp>
        <p:nvSpPr>
          <p:cNvPr id="2" name="Title 1"/>
          <p:cNvSpPr>
            <a:spLocks noGrp="1"/>
          </p:cNvSpPr>
          <p:nvPr>
            <p:ph type="ctrTitle"/>
          </p:nvPr>
        </p:nvSpPr>
        <p:spPr/>
        <p:txBody>
          <a:bodyPr/>
          <a:lstStyle/>
          <a:p>
            <a:r>
              <a:rPr lang="en-US" dirty="0"/>
              <a:t>Leveling Up Learning</a:t>
            </a:r>
          </a:p>
        </p:txBody>
      </p:sp>
    </p:spTree>
    <p:extLst>
      <p:ext uri="{BB962C8B-B14F-4D97-AF65-F5344CB8AC3E}">
        <p14:creationId xmlns:p14="http://schemas.microsoft.com/office/powerpoint/2010/main" val="2547389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52600" y="2286000"/>
            <a:ext cx="6172200" cy="1538883"/>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What is your top takeaway?</a:t>
            </a:r>
          </a:p>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Feedback form - what went well, what could be presented differently?</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6575" y="4466838"/>
            <a:ext cx="2943225" cy="1552575"/>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Key Takeaways/Feedback</a:t>
            </a:r>
            <a:endParaRPr lang="en-US" dirty="0">
              <a:cs typeface="Georgia"/>
            </a:endParaRPr>
          </a:p>
        </p:txBody>
      </p:sp>
    </p:spTree>
    <p:extLst>
      <p:ext uri="{BB962C8B-B14F-4D97-AF65-F5344CB8AC3E}">
        <p14:creationId xmlns:p14="http://schemas.microsoft.com/office/powerpoint/2010/main" val="3890222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1371601"/>
            <a:ext cx="9144000" cy="45719"/>
          </a:xfrm>
          <a:prstGeom prst="rect">
            <a:avLst/>
          </a:prstGeom>
          <a:solidFill>
            <a:srgbClr val="00546B"/>
          </a:solidFill>
        </p:spPr>
        <p:txBody>
          <a:bodyPr wrap="square">
            <a:spAutoFit/>
          </a:bodyPr>
          <a:lstStyle/>
          <a:p>
            <a:pPr>
              <a:buFont typeface="Wingdings" pitchFamily="2" charset="2"/>
              <a:buNone/>
              <a:defRPr/>
            </a:pPr>
            <a:endParaRPr lang="en-US" sz="1500" kern="0" dirty="0">
              <a:solidFill>
                <a:schemeClr val="tx2">
                  <a:lumMod val="75000"/>
                </a:schemeClr>
              </a:solidFill>
              <a:latin typeface="Avenir 45 Book" pitchFamily="34" charset="0"/>
              <a:ea typeface="ＭＳ Ｐゴシック" pitchFamily="-106" charset="-128"/>
              <a:cs typeface="Calibri"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62000"/>
            <a:ext cx="9144000" cy="6093619"/>
          </a:xfrm>
          <a:prstGeom prst="rect">
            <a:avLst/>
          </a:prstGeom>
        </p:spPr>
      </p:pic>
    </p:spTree>
    <p:extLst>
      <p:ext uri="{BB962C8B-B14F-4D97-AF65-F5344CB8AC3E}">
        <p14:creationId xmlns:p14="http://schemas.microsoft.com/office/powerpoint/2010/main" val="1494510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52600" y="2286000"/>
            <a:ext cx="6172200" cy="954107"/>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Additional slides if needed based on the cohort being trained</a:t>
            </a:r>
          </a:p>
        </p:txBody>
      </p:sp>
      <p:sp>
        <p:nvSpPr>
          <p:cNvPr id="2" name="Title 1"/>
          <p:cNvSpPr>
            <a:spLocks noGrp="1"/>
          </p:cNvSpPr>
          <p:nvPr>
            <p:ph type="ctrTitle"/>
          </p:nvPr>
        </p:nvSpPr>
        <p:spPr/>
        <p:txBody>
          <a:bodyPr/>
          <a:lstStyle/>
          <a:p>
            <a:r>
              <a:rPr lang="en-US" dirty="0" smtClean="0"/>
              <a:t>Appendix</a:t>
            </a:r>
            <a:endParaRPr lang="en-US" dirty="0"/>
          </a:p>
        </p:txBody>
      </p:sp>
    </p:spTree>
    <p:extLst>
      <p:ext uri="{BB962C8B-B14F-4D97-AF65-F5344CB8AC3E}">
        <p14:creationId xmlns:p14="http://schemas.microsoft.com/office/powerpoint/2010/main" val="2861944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752600"/>
            <a:ext cx="7772400" cy="4078039"/>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b="1" dirty="0" smtClean="0">
                <a:solidFill>
                  <a:schemeClr val="tx1">
                    <a:lumMod val="65000"/>
                    <a:lumOff val="35000"/>
                  </a:schemeClr>
                </a:solidFill>
              </a:rPr>
              <a:t>Best Practices </a:t>
            </a:r>
            <a:endParaRPr lang="en-US" sz="2800" b="1" dirty="0">
              <a:solidFill>
                <a:schemeClr val="tx1">
                  <a:lumMod val="65000"/>
                  <a:lumOff val="35000"/>
                </a:schemeClr>
              </a:solidFill>
            </a:endParaRP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Leadership buy-in and support</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Training and development</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Systems to capture and implement ideas</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“No blame” problem solving structures</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Recognition and rewards</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Consistency</a:t>
            </a:r>
          </a:p>
          <a:p>
            <a:pPr marL="1371600" lvl="1" indent="-457200">
              <a:spcAft>
                <a:spcPts val="600"/>
              </a:spcAft>
              <a:buFont typeface="Courier New" panose="02070309020205020404" pitchFamily="49" charset="0"/>
              <a:buChar char="o"/>
            </a:pPr>
            <a:r>
              <a:rPr lang="en-US" sz="2800" dirty="0">
                <a:solidFill>
                  <a:schemeClr val="tx1">
                    <a:lumMod val="65000"/>
                    <a:lumOff val="35000"/>
                  </a:schemeClr>
                </a:solidFill>
              </a:rPr>
              <a:t>Open book management</a:t>
            </a:r>
          </a:p>
        </p:txBody>
      </p:sp>
      <p:sp>
        <p:nvSpPr>
          <p:cNvPr id="5" name="Title 4"/>
          <p:cNvSpPr>
            <a:spLocks noGrp="1"/>
          </p:cNvSpPr>
          <p:nvPr>
            <p:ph type="ctrTitle"/>
          </p:nvPr>
        </p:nvSpPr>
        <p:spPr/>
        <p:txBody>
          <a:bodyPr/>
          <a:lstStyle/>
          <a:p>
            <a:r>
              <a:rPr lang="en-US" dirty="0"/>
              <a:t>Continuous </a:t>
            </a:r>
            <a:r>
              <a:rPr lang="en-US" dirty="0" smtClean="0"/>
              <a:t>improvement</a:t>
            </a:r>
            <a:endParaRPr lang="en-US" dirty="0"/>
          </a:p>
        </p:txBody>
      </p:sp>
    </p:spTree>
    <p:extLst>
      <p:ext uri="{BB962C8B-B14F-4D97-AF65-F5344CB8AC3E}">
        <p14:creationId xmlns:p14="http://schemas.microsoft.com/office/powerpoint/2010/main" val="595906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52400" y="1640024"/>
            <a:ext cx="7772400" cy="2831544"/>
          </a:xfrm>
          <a:prstGeom prst="rect">
            <a:avLst/>
          </a:prstGeom>
        </p:spPr>
        <p:txBody>
          <a:bodyPr wrap="square">
            <a:spAutoFit/>
          </a:bodyPr>
          <a:lstStyle/>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Formal continuous improvement program to seek out process improvements</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Tied to gainsharing – bonuses awarded based on improvements in scrap, efficiency, quality, on-time delivery</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Culture of accountability – Oz Principle</a:t>
            </a:r>
            <a:endParaRPr lang="en-US" sz="2800" dirty="0">
              <a:solidFill>
                <a:schemeClr val="tx1">
                  <a:lumMod val="65000"/>
                  <a:lumOff val="35000"/>
                </a:schemeClr>
              </a:solidFill>
            </a:endParaRPr>
          </a:p>
        </p:txBody>
      </p:sp>
      <p:pic>
        <p:nvPicPr>
          <p:cNvPr id="6" name="Picture 4" descr="optional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4724400"/>
            <a:ext cx="1371600" cy="14695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noAutofit/>
          </a:bodyPr>
          <a:lstStyle/>
          <a:p>
            <a:r>
              <a:rPr lang="en-US" dirty="0"/>
              <a:t>Continuous </a:t>
            </a:r>
            <a:r>
              <a:rPr lang="en-US" dirty="0" smtClean="0"/>
              <a:t>improvement at </a:t>
            </a:r>
            <a:br>
              <a:rPr lang="en-US" dirty="0" smtClean="0"/>
            </a:br>
            <a:r>
              <a:rPr lang="en-US" dirty="0" smtClean="0"/>
              <a:t>Roll Forming</a:t>
            </a:r>
            <a:endParaRPr lang="en-US" dirty="0"/>
          </a:p>
        </p:txBody>
      </p:sp>
    </p:spTree>
    <p:extLst>
      <p:ext uri="{BB962C8B-B14F-4D97-AF65-F5344CB8AC3E}">
        <p14:creationId xmlns:p14="http://schemas.microsoft.com/office/powerpoint/2010/main" val="3784291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1738223"/>
            <a:ext cx="7848600" cy="4539704"/>
          </a:xfrm>
          <a:prstGeom prst="rect">
            <a:avLst/>
          </a:prstGeom>
        </p:spPr>
        <p:txBody>
          <a:bodyPr wrap="square">
            <a:spAutoFit/>
          </a:bodyPr>
          <a:lstStyle/>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Marlin Steel incentivizes cross training through pay for skills program</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Skills Matrix in lunchroom – shows what skills people have and what skills they still need</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Skills matrix refreshed as company invests in new equipment and new skills are required</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Marlin taps many sources of training, from in-house to vendors to community college</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Transparency for employees who are paid more as they gain skills</a:t>
            </a:r>
          </a:p>
          <a:p>
            <a:pPr marL="800100" indent="-342900">
              <a:spcAft>
                <a:spcPts val="600"/>
              </a:spcAft>
              <a:buFont typeface="Arial" panose="020B0604020202020204" pitchFamily="34" charset="0"/>
              <a:buChar char="•"/>
            </a:pPr>
            <a:endParaRPr lang="en-US" sz="2400" dirty="0" smtClean="0">
              <a:solidFill>
                <a:srgbClr val="17375E"/>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95427" y="5638800"/>
            <a:ext cx="1012743" cy="643129"/>
          </a:xfrm>
          <a:prstGeom prst="rect">
            <a:avLst/>
          </a:prstGeom>
        </p:spPr>
      </p:pic>
      <p:sp>
        <p:nvSpPr>
          <p:cNvPr id="2" name="Title 1"/>
          <p:cNvSpPr>
            <a:spLocks noGrp="1"/>
          </p:cNvSpPr>
          <p:nvPr>
            <p:ph type="ctrTitle"/>
          </p:nvPr>
        </p:nvSpPr>
        <p:spPr/>
        <p:txBody>
          <a:bodyPr/>
          <a:lstStyle/>
          <a:p>
            <a:r>
              <a:rPr lang="en-US" dirty="0"/>
              <a:t>Pay for skills at Marlin Steel</a:t>
            </a:r>
          </a:p>
        </p:txBody>
      </p:sp>
    </p:spTree>
    <p:extLst>
      <p:ext uri="{BB962C8B-B14F-4D97-AF65-F5344CB8AC3E}">
        <p14:creationId xmlns:p14="http://schemas.microsoft.com/office/powerpoint/2010/main" val="2809564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738223"/>
            <a:ext cx="7772400" cy="4539704"/>
          </a:xfrm>
          <a:prstGeom prst="rect">
            <a:avLst/>
          </a:prstGeom>
        </p:spPr>
        <p:txBody>
          <a:bodyPr wrap="square">
            <a:spAutoFit/>
          </a:bodyPr>
          <a:lstStyle/>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Oberg also cross trains and pays for new skills learned</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Specialized job-specific apprenticeships, carefully tracked – know when investment starts to pays off</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Track the </a:t>
            </a:r>
            <a:r>
              <a:rPr lang="en-US" sz="2400" dirty="0">
                <a:solidFill>
                  <a:schemeClr val="tx1">
                    <a:lumMod val="65000"/>
                    <a:lumOff val="35000"/>
                  </a:schemeClr>
                </a:solidFill>
              </a:rPr>
              <a:t>ability of employees to operate multiple machines and the turnaround time for a given </a:t>
            </a:r>
            <a:r>
              <a:rPr lang="en-US" sz="2400" dirty="0" smtClean="0">
                <a:solidFill>
                  <a:schemeClr val="tx1">
                    <a:lumMod val="65000"/>
                    <a:lumOff val="35000"/>
                  </a:schemeClr>
                </a:solidFill>
              </a:rPr>
              <a:t>product</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ERP system tracks real time data such as direct vs. indirect time, total time spent on a job, scrap/rework hours, attended vs. unattended time on machines</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Know exactly how much it costs to produce a product and use data to continuously improve</a:t>
            </a:r>
          </a:p>
          <a:p>
            <a:pPr marL="800100" indent="-342900">
              <a:spcAft>
                <a:spcPts val="600"/>
              </a:spcAft>
              <a:buFont typeface="Arial" panose="020B0604020202020204" pitchFamily="34" charset="0"/>
              <a:buChar char="•"/>
            </a:pPr>
            <a:endParaRPr lang="en-US" sz="2400" dirty="0" smtClean="0">
              <a:solidFill>
                <a:srgbClr val="17375E"/>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09004" y="5943600"/>
            <a:ext cx="2241804" cy="321014"/>
          </a:xfrm>
          <a:prstGeom prst="rect">
            <a:avLst/>
          </a:prstGeom>
        </p:spPr>
      </p:pic>
      <p:sp>
        <p:nvSpPr>
          <p:cNvPr id="3" name="Title 2"/>
          <p:cNvSpPr>
            <a:spLocks noGrp="1"/>
          </p:cNvSpPr>
          <p:nvPr>
            <p:ph type="ctrTitle"/>
          </p:nvPr>
        </p:nvSpPr>
        <p:spPr/>
        <p:txBody>
          <a:bodyPr/>
          <a:lstStyle/>
          <a:p>
            <a:r>
              <a:rPr lang="en-US" dirty="0"/>
              <a:t>Measuring training ROI at Oberg</a:t>
            </a:r>
          </a:p>
        </p:txBody>
      </p:sp>
    </p:spTree>
    <p:extLst>
      <p:ext uri="{BB962C8B-B14F-4D97-AF65-F5344CB8AC3E}">
        <p14:creationId xmlns:p14="http://schemas.microsoft.com/office/powerpoint/2010/main" val="484296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738223"/>
            <a:ext cx="7772400" cy="3354765"/>
          </a:xfrm>
          <a:prstGeom prst="rect">
            <a:avLst/>
          </a:prstGeom>
        </p:spPr>
        <p:txBody>
          <a:bodyPr wrap="square">
            <a:spAutoFit/>
          </a:bodyPr>
          <a:lstStyle/>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Community colleges can provide:</a:t>
            </a:r>
          </a:p>
          <a:p>
            <a:pPr marL="1257300" lvl="1" indent="-342900">
              <a:spcAft>
                <a:spcPts val="600"/>
              </a:spcAft>
              <a:buFont typeface="Courier New" panose="02070309020205020404" pitchFamily="49" charset="0"/>
              <a:buChar char="o"/>
            </a:pPr>
            <a:r>
              <a:rPr lang="en-US" sz="2400" dirty="0" smtClean="0">
                <a:solidFill>
                  <a:schemeClr val="tx1">
                    <a:lumMod val="65000"/>
                    <a:lumOff val="35000"/>
                  </a:schemeClr>
                </a:solidFill>
              </a:rPr>
              <a:t>Training for employees at all levels</a:t>
            </a:r>
          </a:p>
          <a:p>
            <a:pPr marL="1257300" lvl="1" indent="-342900">
              <a:spcAft>
                <a:spcPts val="600"/>
              </a:spcAft>
              <a:buFont typeface="Courier New" panose="02070309020205020404" pitchFamily="49" charset="0"/>
              <a:buChar char="o"/>
            </a:pPr>
            <a:r>
              <a:rPr lang="en-US" sz="2400" dirty="0" smtClean="0">
                <a:solidFill>
                  <a:schemeClr val="tx1">
                    <a:lumMod val="65000"/>
                    <a:lumOff val="35000"/>
                  </a:schemeClr>
                </a:solidFill>
              </a:rPr>
              <a:t>Potential hires with needed skills </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Some businesses partner with community colleges to add curriculum specific to industry needs</a:t>
            </a:r>
          </a:p>
          <a:p>
            <a:pPr marL="800100" indent="-342900">
              <a:spcAft>
                <a:spcPts val="600"/>
              </a:spcAft>
              <a:buFont typeface="Arial" panose="020B0604020202020204" pitchFamily="34" charset="0"/>
              <a:buChar char="•"/>
            </a:pPr>
            <a:r>
              <a:rPr lang="en-US" sz="2400" dirty="0" err="1" smtClean="0">
                <a:solidFill>
                  <a:schemeClr val="tx1">
                    <a:lumMod val="65000"/>
                    <a:lumOff val="35000"/>
                  </a:schemeClr>
                </a:solidFill>
              </a:rPr>
              <a:t>Optimax</a:t>
            </a:r>
            <a:r>
              <a:rPr lang="en-US" sz="2400" dirty="0" smtClean="0">
                <a:solidFill>
                  <a:schemeClr val="tx1">
                    <a:lumMod val="65000"/>
                    <a:lumOff val="35000"/>
                  </a:schemeClr>
                </a:solidFill>
              </a:rPr>
              <a:t> example – public-private partnership with several community colleges in upstate NY to develop skills needed in the optics industry</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7644" y="5867400"/>
            <a:ext cx="976312" cy="489696"/>
          </a:xfrm>
          <a:prstGeom prst="rect">
            <a:avLst/>
          </a:prstGeom>
        </p:spPr>
      </p:pic>
      <p:sp>
        <p:nvSpPr>
          <p:cNvPr id="3" name="Title 2"/>
          <p:cNvSpPr>
            <a:spLocks noGrp="1"/>
          </p:cNvSpPr>
          <p:nvPr>
            <p:ph type="ctrTitle"/>
          </p:nvPr>
        </p:nvSpPr>
        <p:spPr/>
        <p:txBody>
          <a:bodyPr>
            <a:noAutofit/>
          </a:bodyPr>
          <a:lstStyle/>
          <a:p>
            <a:r>
              <a:rPr lang="en-US" dirty="0"/>
              <a:t>Partnering with </a:t>
            </a:r>
            <a:r>
              <a:rPr lang="en-US" dirty="0" smtClean="0"/>
              <a:t/>
            </a:r>
            <a:br>
              <a:rPr lang="en-US" dirty="0" smtClean="0"/>
            </a:br>
            <a:r>
              <a:rPr lang="en-US" dirty="0" smtClean="0"/>
              <a:t>educational </a:t>
            </a:r>
            <a:r>
              <a:rPr lang="en-US" dirty="0"/>
              <a:t>providers</a:t>
            </a:r>
          </a:p>
        </p:txBody>
      </p:sp>
    </p:spTree>
    <p:extLst>
      <p:ext uri="{BB962C8B-B14F-4D97-AF65-F5344CB8AC3E}">
        <p14:creationId xmlns:p14="http://schemas.microsoft.com/office/powerpoint/2010/main" val="695715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 y="1690201"/>
            <a:ext cx="8001000" cy="4462760"/>
          </a:xfrm>
          <a:prstGeom prst="rect">
            <a:avLst/>
          </a:prstGeom>
        </p:spPr>
        <p:txBody>
          <a:bodyPr wrap="square">
            <a:spAutoFit/>
          </a:bodyPr>
          <a:lstStyle/>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For white collar workers, soft skills are non-technical skills that contribute to success such as communication, teamwork, conflict resolution, working within a budget</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For workers with barriers, soft skills include the same non-technical skills plus things like attendance, punctuality, appropriate dress</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Standard to partner with nonprofits and community colleges to help with soft skills</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Brown bag lunches, HR trainings</a:t>
            </a:r>
          </a:p>
          <a:p>
            <a:pPr marL="800100" indent="-342900">
              <a:spcAft>
                <a:spcPts val="600"/>
              </a:spcAft>
              <a:buFont typeface="Arial" panose="020B0604020202020204" pitchFamily="34" charset="0"/>
              <a:buChar char="•"/>
            </a:pPr>
            <a:r>
              <a:rPr lang="en-US" sz="2400" dirty="0" smtClean="0">
                <a:solidFill>
                  <a:schemeClr val="tx1">
                    <a:lumMod val="65000"/>
                    <a:lumOff val="35000"/>
                  </a:schemeClr>
                </a:solidFill>
              </a:rPr>
              <a:t>Gainsharing programs around safety, waste, attendance, quality</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5620626"/>
            <a:ext cx="627218" cy="612583"/>
          </a:xfrm>
          <a:prstGeom prst="rect">
            <a:avLst/>
          </a:prstGeom>
        </p:spPr>
      </p:pic>
      <p:sp>
        <p:nvSpPr>
          <p:cNvPr id="3" name="Title 2"/>
          <p:cNvSpPr>
            <a:spLocks noGrp="1"/>
          </p:cNvSpPr>
          <p:nvPr>
            <p:ph type="ctrTitle"/>
          </p:nvPr>
        </p:nvSpPr>
        <p:spPr/>
        <p:txBody>
          <a:bodyPr/>
          <a:lstStyle/>
          <a:p>
            <a:r>
              <a:rPr lang="en-US" dirty="0" smtClean="0"/>
              <a:t>Soft skills</a:t>
            </a:r>
            <a:endParaRPr lang="en-US" dirty="0"/>
          </a:p>
        </p:txBody>
      </p:sp>
    </p:spTree>
    <p:extLst>
      <p:ext uri="{BB962C8B-B14F-4D97-AF65-F5344CB8AC3E}">
        <p14:creationId xmlns:p14="http://schemas.microsoft.com/office/powerpoint/2010/main" val="1723165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0" y="1676400"/>
            <a:ext cx="7696200" cy="4693593"/>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Integrated Packaging Corp. had to cross train to stay competitive in low margin business – employees learn 3+ machines</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Low turnover &amp; 80% of promotions are from within</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Need buy in at all levels; investment of time and resources</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Make sure all understand what is involved</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Plan downtime; track cost against budget</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Tap a variety of training resources</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Keep </a:t>
            </a:r>
            <a:r>
              <a:rPr lang="en-US" sz="2400" dirty="0">
                <a:solidFill>
                  <a:schemeClr val="tx1">
                    <a:lumMod val="65000"/>
                    <a:lumOff val="35000"/>
                  </a:schemeClr>
                </a:solidFill>
              </a:rPr>
              <a:t>skills up to date and plan </a:t>
            </a:r>
            <a:r>
              <a:rPr lang="en-US" sz="2400" dirty="0" smtClean="0">
                <a:solidFill>
                  <a:schemeClr val="tx1">
                    <a:lumMod val="65000"/>
                    <a:lumOff val="35000"/>
                  </a:schemeClr>
                </a:solidFill>
              </a:rPr>
              <a:t>ahead</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Add gainsharing as a further incentive</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05713" y="5638800"/>
            <a:ext cx="852487" cy="637084"/>
          </a:xfrm>
          <a:prstGeom prst="rect">
            <a:avLst/>
          </a:prstGeom>
        </p:spPr>
      </p:pic>
      <p:sp>
        <p:nvSpPr>
          <p:cNvPr id="3" name="Title 2"/>
          <p:cNvSpPr>
            <a:spLocks noGrp="1"/>
          </p:cNvSpPr>
          <p:nvPr>
            <p:ph type="ctrTitle"/>
          </p:nvPr>
        </p:nvSpPr>
        <p:spPr/>
        <p:txBody>
          <a:bodyPr/>
          <a:lstStyle/>
          <a:p>
            <a:r>
              <a:rPr lang="en-US" dirty="0" smtClean="0"/>
              <a:t>Cross training at IPC</a:t>
            </a:r>
            <a:endParaRPr lang="en-US" dirty="0"/>
          </a:p>
        </p:txBody>
      </p:sp>
    </p:spTree>
    <p:extLst>
      <p:ext uri="{BB962C8B-B14F-4D97-AF65-F5344CB8AC3E}">
        <p14:creationId xmlns:p14="http://schemas.microsoft.com/office/powerpoint/2010/main" val="3009616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4800600"/>
            <a:ext cx="7315200" cy="457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57200" y="1967061"/>
            <a:ext cx="7924800" cy="4355038"/>
          </a:xfrm>
          <a:prstGeom prst="rect">
            <a:avLst/>
          </a:prstGeom>
          <a:noFill/>
        </p:spPr>
        <p:txBody>
          <a:bodyPr wrap="square" rtlCol="0">
            <a:spAutoFit/>
          </a:bodyPr>
          <a:lstStyle/>
          <a:p>
            <a:pPr marL="457200">
              <a:spcAft>
                <a:spcPts val="600"/>
              </a:spcAft>
            </a:pPr>
            <a:r>
              <a:rPr lang="en-US" sz="2800" b="1" dirty="0" smtClean="0">
                <a:solidFill>
                  <a:schemeClr val="tx1">
                    <a:lumMod val="65000"/>
                    <a:lumOff val="35000"/>
                  </a:schemeClr>
                </a:solidFill>
              </a:rPr>
              <a:t>MODULE ONE</a:t>
            </a:r>
            <a:r>
              <a:rPr lang="en-US" sz="2800" dirty="0" smtClean="0">
                <a:solidFill>
                  <a:schemeClr val="tx1">
                    <a:lumMod val="65000"/>
                    <a:lumOff val="35000"/>
                  </a:schemeClr>
                </a:solidFill>
              </a:rPr>
              <a:t>: Human capital: a key competitive advantage</a:t>
            </a:r>
          </a:p>
          <a:p>
            <a:pPr marL="457200">
              <a:spcAft>
                <a:spcPts val="600"/>
              </a:spcAft>
            </a:pPr>
            <a:r>
              <a:rPr lang="en-US" sz="2800" b="1" dirty="0" smtClean="0">
                <a:solidFill>
                  <a:schemeClr val="tx1">
                    <a:lumMod val="65000"/>
                    <a:lumOff val="35000"/>
                  </a:schemeClr>
                </a:solidFill>
              </a:rPr>
              <a:t>MODULE TWO: </a:t>
            </a:r>
            <a:r>
              <a:rPr lang="en-US" sz="2800" dirty="0" smtClean="0">
                <a:solidFill>
                  <a:schemeClr val="tx1">
                    <a:lumMod val="65000"/>
                    <a:lumOff val="35000"/>
                  </a:schemeClr>
                </a:solidFill>
              </a:rPr>
              <a:t>Recruiting, onboarding, and culture building</a:t>
            </a:r>
          </a:p>
          <a:p>
            <a:pPr marL="457200">
              <a:spcAft>
                <a:spcPts val="600"/>
              </a:spcAft>
            </a:pPr>
            <a:r>
              <a:rPr lang="en-US" sz="2800" b="1" dirty="0" smtClean="0">
                <a:solidFill>
                  <a:schemeClr val="tx1">
                    <a:lumMod val="65000"/>
                    <a:lumOff val="35000"/>
                  </a:schemeClr>
                </a:solidFill>
              </a:rPr>
              <a:t>MODULE THREE: </a:t>
            </a:r>
            <a:r>
              <a:rPr lang="en-US" sz="2800" dirty="0" smtClean="0">
                <a:solidFill>
                  <a:schemeClr val="tx1">
                    <a:lumMod val="65000"/>
                    <a:lumOff val="35000"/>
                  </a:schemeClr>
                </a:solidFill>
              </a:rPr>
              <a:t>Compensation, benefits, and sharing equity broadly</a:t>
            </a:r>
          </a:p>
          <a:p>
            <a:pPr marL="457200">
              <a:spcAft>
                <a:spcPts val="600"/>
              </a:spcAft>
            </a:pPr>
            <a:r>
              <a:rPr lang="en-US" sz="2800" b="1" dirty="0" smtClean="0">
                <a:solidFill>
                  <a:schemeClr val="tx1">
                    <a:lumMod val="65000"/>
                    <a:lumOff val="35000"/>
                  </a:schemeClr>
                </a:solidFill>
              </a:rPr>
              <a:t>MODULE FOUR: </a:t>
            </a:r>
            <a:r>
              <a:rPr lang="en-US" sz="2800" dirty="0" smtClean="0">
                <a:solidFill>
                  <a:schemeClr val="tx1">
                    <a:lumMod val="65000"/>
                    <a:lumOff val="35000"/>
                  </a:schemeClr>
                </a:solidFill>
              </a:rPr>
              <a:t>Learning and development</a:t>
            </a:r>
          </a:p>
          <a:p>
            <a:pPr marL="457200">
              <a:spcAft>
                <a:spcPts val="600"/>
              </a:spcAft>
            </a:pPr>
            <a:r>
              <a:rPr lang="en-US" sz="2800" b="1" dirty="0" smtClean="0">
                <a:solidFill>
                  <a:schemeClr val="tx1">
                    <a:lumMod val="65000"/>
                    <a:lumOff val="35000"/>
                  </a:schemeClr>
                </a:solidFill>
              </a:rPr>
              <a:t>MODULE FIVE: </a:t>
            </a:r>
            <a:r>
              <a:rPr lang="en-US" sz="2800" dirty="0" smtClean="0">
                <a:solidFill>
                  <a:schemeClr val="tx1">
                    <a:lumMod val="65000"/>
                    <a:lumOff val="35000"/>
                  </a:schemeClr>
                </a:solidFill>
              </a:rPr>
              <a:t>Reenvisioning leadership</a:t>
            </a:r>
          </a:p>
          <a:p>
            <a:pPr marL="457200">
              <a:spcAft>
                <a:spcPts val="600"/>
              </a:spcAft>
            </a:pPr>
            <a:endParaRPr lang="en-US" sz="2800" dirty="0">
              <a:solidFill>
                <a:schemeClr val="tx1">
                  <a:lumMod val="65000"/>
                  <a:lumOff val="35000"/>
                </a:schemeClr>
              </a:solidFill>
            </a:endParaRPr>
          </a:p>
        </p:txBody>
      </p:sp>
      <p:sp>
        <p:nvSpPr>
          <p:cNvPr id="3" name="Title 2"/>
          <p:cNvSpPr>
            <a:spLocks noGrp="1"/>
          </p:cNvSpPr>
          <p:nvPr>
            <p:ph type="ctrTitle"/>
          </p:nvPr>
        </p:nvSpPr>
        <p:spPr/>
        <p:txBody>
          <a:bodyPr/>
          <a:lstStyle/>
          <a:p>
            <a:r>
              <a:rPr lang="en-US" dirty="0" smtClean="0"/>
              <a:t>The Modules</a:t>
            </a:r>
            <a:endParaRPr lang="en-US" dirty="0"/>
          </a:p>
        </p:txBody>
      </p:sp>
    </p:spTree>
    <p:extLst>
      <p:ext uri="{BB962C8B-B14F-4D97-AF65-F5344CB8AC3E}">
        <p14:creationId xmlns:p14="http://schemas.microsoft.com/office/powerpoint/2010/main" val="3562584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33400" y="1676400"/>
            <a:ext cx="7696200" cy="4585871"/>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Creating </a:t>
            </a:r>
            <a:r>
              <a:rPr lang="en-US" sz="2800" dirty="0">
                <a:solidFill>
                  <a:schemeClr val="tx1">
                    <a:lumMod val="65000"/>
                    <a:lumOff val="35000"/>
                  </a:schemeClr>
                </a:solidFill>
              </a:rPr>
              <a:t>a </a:t>
            </a:r>
            <a:r>
              <a:rPr lang="en-US" sz="2800" dirty="0" smtClean="0">
                <a:solidFill>
                  <a:schemeClr val="tx1">
                    <a:lumMod val="65000"/>
                    <a:lumOff val="35000"/>
                  </a:schemeClr>
                </a:solidFill>
              </a:rPr>
              <a:t>culture of learning and continuous improvement</a:t>
            </a:r>
            <a:endParaRPr lang="en-US" sz="2800" dirty="0">
              <a:solidFill>
                <a:schemeClr val="tx1">
                  <a:lumMod val="65000"/>
                  <a:lumOff val="35000"/>
                </a:schemeClr>
              </a:solidFill>
            </a:endParaRP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Cross </a:t>
            </a:r>
            <a:r>
              <a:rPr lang="en-US" sz="2800" dirty="0">
                <a:solidFill>
                  <a:schemeClr val="tx1">
                    <a:lumMod val="65000"/>
                    <a:lumOff val="35000"/>
                  </a:schemeClr>
                </a:solidFill>
              </a:rPr>
              <a:t>training</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Creating </a:t>
            </a:r>
            <a:r>
              <a:rPr lang="en-US" sz="2800" dirty="0">
                <a:solidFill>
                  <a:schemeClr val="tx1">
                    <a:lumMod val="65000"/>
                    <a:lumOff val="35000"/>
                  </a:schemeClr>
                </a:solidFill>
              </a:rPr>
              <a:t>high performing teams</a:t>
            </a:r>
          </a:p>
          <a:p>
            <a:pPr marL="914400" indent="-4572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Giving </a:t>
            </a:r>
            <a:r>
              <a:rPr lang="en-US" sz="2800" dirty="0">
                <a:solidFill>
                  <a:schemeClr val="tx1">
                    <a:lumMod val="65000"/>
                    <a:lumOff val="35000"/>
                  </a:schemeClr>
                </a:solidFill>
              </a:rPr>
              <a:t>and receiving </a:t>
            </a:r>
            <a:r>
              <a:rPr lang="en-US" sz="2800" dirty="0" smtClean="0">
                <a:solidFill>
                  <a:schemeClr val="tx1">
                    <a:lumMod val="65000"/>
                    <a:lumOff val="35000"/>
                  </a:schemeClr>
                </a:solidFill>
              </a:rPr>
              <a:t>feedback</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Communication</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Conflict management</a:t>
            </a:r>
            <a:endParaRPr lang="en-US" sz="2800" dirty="0">
              <a:solidFill>
                <a:schemeClr val="tx1">
                  <a:lumMod val="65000"/>
                  <a:lumOff val="35000"/>
                </a:schemeClr>
              </a:solidFill>
            </a:endParaRP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Performance management</a:t>
            </a: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endParaRPr lang="en-US" sz="2800" dirty="0">
              <a:solidFill>
                <a:schemeClr val="tx1">
                  <a:lumMod val="65000"/>
                  <a:lumOff val="35000"/>
                </a:schemeClr>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1000" y="5226754"/>
            <a:ext cx="662488" cy="1022439"/>
          </a:xfrm>
          <a:prstGeom prst="rect">
            <a:avLst/>
          </a:prstGeom>
        </p:spPr>
      </p:pic>
      <p:sp>
        <p:nvSpPr>
          <p:cNvPr id="2" name="Title 1"/>
          <p:cNvSpPr>
            <a:spLocks noGrp="1"/>
          </p:cNvSpPr>
          <p:nvPr>
            <p:ph type="ctrTitle"/>
          </p:nvPr>
        </p:nvSpPr>
        <p:spPr/>
        <p:txBody>
          <a:bodyPr/>
          <a:lstStyle/>
          <a:p>
            <a:r>
              <a:rPr lang="en-US" dirty="0" smtClean="0"/>
              <a:t>Today’s session</a:t>
            </a:r>
            <a:endParaRPr lang="en-US" dirty="0"/>
          </a:p>
        </p:txBody>
      </p:sp>
    </p:spTree>
    <p:extLst>
      <p:ext uri="{BB962C8B-B14F-4D97-AF65-F5344CB8AC3E}">
        <p14:creationId xmlns:p14="http://schemas.microsoft.com/office/powerpoint/2010/main" val="3989720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50" y="2095500"/>
            <a:ext cx="8572500" cy="2667000"/>
          </a:xfrm>
          <a:prstGeom prst="rect">
            <a:avLst/>
          </a:prstGeom>
        </p:spPr>
      </p:pic>
      <p:sp>
        <p:nvSpPr>
          <p:cNvPr id="2" name="Title 1"/>
          <p:cNvSpPr>
            <a:spLocks noGrp="1"/>
          </p:cNvSpPr>
          <p:nvPr>
            <p:ph type="ctrTitle"/>
          </p:nvPr>
        </p:nvSpPr>
        <p:spPr/>
        <p:txBody>
          <a:bodyPr/>
          <a:lstStyle/>
          <a:p>
            <a:r>
              <a:rPr lang="en-US" dirty="0"/>
              <a:t>Learning and development</a:t>
            </a:r>
          </a:p>
        </p:txBody>
      </p:sp>
    </p:spTree>
    <p:extLst>
      <p:ext uri="{BB962C8B-B14F-4D97-AF65-F5344CB8AC3E}">
        <p14:creationId xmlns:p14="http://schemas.microsoft.com/office/powerpoint/2010/main" val="1647711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979980"/>
            <a:ext cx="7391400" cy="3354765"/>
          </a:xfrm>
          <a:prstGeom prst="rect">
            <a:avLst/>
          </a:prstGeom>
        </p:spPr>
        <p:txBody>
          <a:bodyPr wrap="square">
            <a:spAutoFit/>
          </a:bodyPr>
          <a:lstStyle/>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What are you already doing around learning </a:t>
            </a:r>
            <a:r>
              <a:rPr lang="en-US" sz="2800" dirty="0">
                <a:solidFill>
                  <a:schemeClr val="tx1">
                    <a:lumMod val="65000"/>
                    <a:lumOff val="35000"/>
                  </a:schemeClr>
                </a:solidFill>
              </a:rPr>
              <a:t>and </a:t>
            </a:r>
            <a:r>
              <a:rPr lang="en-US" sz="2800" dirty="0" smtClean="0">
                <a:solidFill>
                  <a:schemeClr val="tx1">
                    <a:lumMod val="65000"/>
                    <a:lumOff val="35000"/>
                  </a:schemeClr>
                </a:solidFill>
              </a:rPr>
              <a:t>development?</a:t>
            </a:r>
          </a:p>
          <a:p>
            <a:pPr marL="800100" indent="-3429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How can learning and development </a:t>
            </a:r>
            <a:r>
              <a:rPr lang="en-US" sz="2800" dirty="0">
                <a:solidFill>
                  <a:schemeClr val="tx1">
                    <a:lumMod val="65000"/>
                    <a:lumOff val="35000"/>
                  </a:schemeClr>
                </a:solidFill>
              </a:rPr>
              <a:t>be incorporated into systems you already have</a:t>
            </a:r>
            <a:r>
              <a:rPr lang="en-US" sz="2800" dirty="0" smtClean="0">
                <a:solidFill>
                  <a:schemeClr val="tx1">
                    <a:lumMod val="65000"/>
                    <a:lumOff val="35000"/>
                  </a:schemeClr>
                </a:solidFill>
              </a:rPr>
              <a:t>?</a:t>
            </a:r>
          </a:p>
          <a:p>
            <a:pPr marL="800100" indent="-342900">
              <a:spcAft>
                <a:spcPts val="600"/>
              </a:spcAft>
              <a:buFont typeface="Arial" panose="020B0604020202020204" pitchFamily="34" charset="0"/>
              <a:buChar char="•"/>
            </a:pPr>
            <a:endParaRPr lang="en-US" sz="2800" dirty="0">
              <a:solidFill>
                <a:schemeClr val="tx1">
                  <a:lumMod val="65000"/>
                  <a:lumOff val="35000"/>
                </a:schemeClr>
              </a:solidFill>
            </a:endParaRPr>
          </a:p>
          <a:p>
            <a:pPr marL="800100" indent="-342900">
              <a:spcAft>
                <a:spcPts val="600"/>
              </a:spcAft>
              <a:buFont typeface="Arial" panose="020B0604020202020204" pitchFamily="34" charset="0"/>
              <a:buChar char="•"/>
            </a:pPr>
            <a:endParaRPr lang="en-US" sz="2400" dirty="0" smtClean="0">
              <a:solidFill>
                <a:schemeClr val="tx1">
                  <a:lumMod val="65000"/>
                  <a:lumOff val="35000"/>
                </a:schemeClr>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1000" y="5226754"/>
            <a:ext cx="662488" cy="1022439"/>
          </a:xfrm>
          <a:prstGeom prst="rect">
            <a:avLst/>
          </a:prstGeom>
        </p:spPr>
      </p:pic>
      <p:sp>
        <p:nvSpPr>
          <p:cNvPr id="2" name="Title 1"/>
          <p:cNvSpPr>
            <a:spLocks noGrp="1"/>
          </p:cNvSpPr>
          <p:nvPr>
            <p:ph type="ctrTitle"/>
          </p:nvPr>
        </p:nvSpPr>
        <p:spPr/>
        <p:txBody>
          <a:bodyPr/>
          <a:lstStyle/>
          <a:p>
            <a:r>
              <a:rPr lang="en-US" dirty="0"/>
              <a:t>Learning and Development Check in</a:t>
            </a:r>
          </a:p>
        </p:txBody>
      </p:sp>
    </p:spTree>
    <p:extLst>
      <p:ext uri="{BB962C8B-B14F-4D97-AF65-F5344CB8AC3E}">
        <p14:creationId xmlns:p14="http://schemas.microsoft.com/office/powerpoint/2010/main" val="147105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738223"/>
            <a:ext cx="7620000" cy="3785652"/>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Why should startups focus on learning and development from the beginning?</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Fosters innovation and ability to change and adapt quickly in a global market</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Helps attract and retain great employees</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Part of building a culture of continuous improvement</a:t>
            </a:r>
          </a:p>
          <a:p>
            <a:pPr marL="1371600" lvl="1" indent="-457200">
              <a:spcAft>
                <a:spcPts val="600"/>
              </a:spcAft>
              <a:buFont typeface="Courier New" panose="02070309020205020404" pitchFamily="49" charset="0"/>
              <a:buChar char="o"/>
            </a:pPr>
            <a:endParaRPr lang="en-US" sz="2400" dirty="0">
              <a:solidFill>
                <a:schemeClr val="tx1">
                  <a:lumMod val="65000"/>
                  <a:lumOff val="35000"/>
                </a:schemeClr>
              </a:soli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1000" y="5226754"/>
            <a:ext cx="662488" cy="1022439"/>
          </a:xfrm>
          <a:prstGeom prst="rect">
            <a:avLst/>
          </a:prstGeom>
        </p:spPr>
      </p:pic>
      <p:sp>
        <p:nvSpPr>
          <p:cNvPr id="2" name="Title 1"/>
          <p:cNvSpPr>
            <a:spLocks noGrp="1"/>
          </p:cNvSpPr>
          <p:nvPr>
            <p:ph type="ctrTitle"/>
          </p:nvPr>
        </p:nvSpPr>
        <p:spPr/>
        <p:txBody>
          <a:bodyPr/>
          <a:lstStyle/>
          <a:p>
            <a:r>
              <a:rPr lang="en-US" dirty="0"/>
              <a:t>Learning and </a:t>
            </a:r>
            <a:r>
              <a:rPr lang="en-US" dirty="0" smtClean="0"/>
              <a:t>Development</a:t>
            </a:r>
            <a:endParaRPr lang="en-US" dirty="0"/>
          </a:p>
        </p:txBody>
      </p:sp>
    </p:spTree>
    <p:extLst>
      <p:ext uri="{BB962C8B-B14F-4D97-AF65-F5344CB8AC3E}">
        <p14:creationId xmlns:p14="http://schemas.microsoft.com/office/powerpoint/2010/main" val="2347672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 y="1677174"/>
            <a:ext cx="8103644" cy="4216539"/>
          </a:xfrm>
          <a:prstGeom prst="rect">
            <a:avLst/>
          </a:prstGeom>
        </p:spPr>
        <p:txBody>
          <a:bodyPr wrap="square">
            <a:spAutoFit/>
          </a:bodyPr>
          <a:lstStyle/>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Build learning into existing culture and channels</a:t>
            </a:r>
            <a:endParaRPr lang="en-US" sz="2800" dirty="0">
              <a:solidFill>
                <a:schemeClr val="tx1">
                  <a:lumMod val="65000"/>
                  <a:lumOff val="35000"/>
                </a:schemeClr>
              </a:solidFill>
            </a:endParaRP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Make time for and create incentives for learning</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Leverage peer learning  (e.g., Cheesecake </a:t>
            </a:r>
            <a:r>
              <a:rPr lang="en-US" sz="2800" dirty="0">
                <a:solidFill>
                  <a:schemeClr val="tx1">
                    <a:lumMod val="65000"/>
                    <a:lumOff val="35000"/>
                  </a:schemeClr>
                </a:solidFill>
              </a:rPr>
              <a:t>Factory video learning </a:t>
            </a:r>
            <a:r>
              <a:rPr lang="en-US" sz="2800" dirty="0" smtClean="0">
                <a:solidFill>
                  <a:schemeClr val="tx1">
                    <a:lumMod val="65000"/>
                    <a:lumOff val="35000"/>
                  </a:schemeClr>
                </a:solidFill>
              </a:rPr>
              <a:t>portal; open learning communities designed by employees)</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Encourage experimentation (“Fail fast”)</a:t>
            </a:r>
          </a:p>
          <a:p>
            <a:pPr marL="914400" lvl="1">
              <a:spcAft>
                <a:spcPts val="600"/>
              </a:spcAft>
            </a:pPr>
            <a:endParaRPr lang="en-US" sz="2400" dirty="0">
              <a:solidFill>
                <a:schemeClr val="tx1">
                  <a:lumMod val="65000"/>
                  <a:lumOff val="35000"/>
                </a:schemeClr>
              </a:soli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01000" y="5226754"/>
            <a:ext cx="662488" cy="1022439"/>
          </a:xfrm>
          <a:prstGeom prst="rect">
            <a:avLst/>
          </a:prstGeom>
        </p:spPr>
      </p:pic>
      <p:sp>
        <p:nvSpPr>
          <p:cNvPr id="2" name="Title 1"/>
          <p:cNvSpPr>
            <a:spLocks noGrp="1"/>
          </p:cNvSpPr>
          <p:nvPr>
            <p:ph type="ctrTitle"/>
          </p:nvPr>
        </p:nvSpPr>
        <p:spPr/>
        <p:txBody>
          <a:bodyPr/>
          <a:lstStyle/>
          <a:p>
            <a:r>
              <a:rPr lang="en-US" dirty="0" smtClean="0"/>
              <a:t>Startup Best Practices</a:t>
            </a:r>
            <a:endParaRPr lang="en-US" dirty="0"/>
          </a:p>
        </p:txBody>
      </p:sp>
    </p:spTree>
    <p:extLst>
      <p:ext uri="{BB962C8B-B14F-4D97-AF65-F5344CB8AC3E}">
        <p14:creationId xmlns:p14="http://schemas.microsoft.com/office/powerpoint/2010/main" val="867814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5869</TotalTime>
  <Words>7872</Words>
  <Application>Microsoft Macintosh PowerPoint</Application>
  <PresentationFormat>On-screen Show (4:3)</PresentationFormat>
  <Paragraphs>417</Paragraphs>
  <Slides>37</Slides>
  <Notes>37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PowerPoint Presentation</vt:lpstr>
      <vt:lpstr>Grounding Principles</vt:lpstr>
      <vt:lpstr>PowerPoint Presentation</vt:lpstr>
      <vt:lpstr>The Modules</vt:lpstr>
      <vt:lpstr>Today’s session</vt:lpstr>
      <vt:lpstr>Learning and development</vt:lpstr>
      <vt:lpstr>Learning and Development Check in</vt:lpstr>
      <vt:lpstr>Learning and Development</vt:lpstr>
      <vt:lpstr>Startup Best Practices</vt:lpstr>
      <vt:lpstr>Zingerman’s</vt:lpstr>
      <vt:lpstr>Cross Training Check in</vt:lpstr>
      <vt:lpstr>Cross Training</vt:lpstr>
      <vt:lpstr>Femgineer</vt:lpstr>
      <vt:lpstr>High Performing Teams Check in</vt:lpstr>
      <vt:lpstr>High Performing Teams</vt:lpstr>
      <vt:lpstr>Twitter</vt:lpstr>
      <vt:lpstr>Communication</vt:lpstr>
      <vt:lpstr>Communication Check in</vt:lpstr>
      <vt:lpstr>Communication</vt:lpstr>
      <vt:lpstr>Conflict Management</vt:lpstr>
      <vt:lpstr>Conflict Management Exercise</vt:lpstr>
      <vt:lpstr>Performance Management</vt:lpstr>
      <vt:lpstr>Performance Management Check in</vt:lpstr>
      <vt:lpstr>Performance Management</vt:lpstr>
      <vt:lpstr>Buffer</vt:lpstr>
      <vt:lpstr>Optimax</vt:lpstr>
      <vt:lpstr>Optimax</vt:lpstr>
      <vt:lpstr>Leveling Up Learning</vt:lpstr>
      <vt:lpstr>Key Takeaways/Feedback</vt:lpstr>
      <vt:lpstr>Appendix</vt:lpstr>
      <vt:lpstr>Continuous improvement</vt:lpstr>
      <vt:lpstr>Continuous improvement at  Roll Forming</vt:lpstr>
      <vt:lpstr>Pay for skills at Marlin Steel</vt:lpstr>
      <vt:lpstr>Measuring training ROI at Oberg</vt:lpstr>
      <vt:lpstr>Partnering with  educational providers</vt:lpstr>
      <vt:lpstr>Soft skills</vt:lpstr>
      <vt:lpstr>Cross training at IPC</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dc:creator>
  <cp:lastModifiedBy>Camilo Velasquez</cp:lastModifiedBy>
  <cp:revision>688</cp:revision>
  <cp:lastPrinted>2014-04-23T14:36:10Z</cp:lastPrinted>
  <dcterms:created xsi:type="dcterms:W3CDTF">2014-02-25T04:56:12Z</dcterms:created>
  <dcterms:modified xsi:type="dcterms:W3CDTF">2017-05-12T00:57:26Z</dcterms:modified>
</cp:coreProperties>
</file>