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6"/>
  </p:notesMasterIdLst>
  <p:sldIdLst>
    <p:sldId id="256" r:id="rId2"/>
    <p:sldId id="356" r:id="rId3"/>
    <p:sldId id="388" r:id="rId4"/>
    <p:sldId id="357" r:id="rId5"/>
    <p:sldId id="327" r:id="rId6"/>
    <p:sldId id="359" r:id="rId7"/>
    <p:sldId id="360" r:id="rId8"/>
    <p:sldId id="358" r:id="rId9"/>
    <p:sldId id="366" r:id="rId10"/>
    <p:sldId id="351" r:id="rId11"/>
    <p:sldId id="372" r:id="rId12"/>
    <p:sldId id="349" r:id="rId13"/>
    <p:sldId id="367" r:id="rId14"/>
    <p:sldId id="350" r:id="rId15"/>
    <p:sldId id="389" r:id="rId16"/>
    <p:sldId id="345" r:id="rId17"/>
    <p:sldId id="344" r:id="rId18"/>
    <p:sldId id="353" r:id="rId19"/>
    <p:sldId id="370" r:id="rId20"/>
    <p:sldId id="362" r:id="rId21"/>
    <p:sldId id="363" r:id="rId22"/>
    <p:sldId id="374" r:id="rId23"/>
    <p:sldId id="368" r:id="rId24"/>
    <p:sldId id="386" r:id="rId25"/>
    <p:sldId id="387" r:id="rId26"/>
    <p:sldId id="371" r:id="rId27"/>
    <p:sldId id="390" r:id="rId28"/>
    <p:sldId id="364" r:id="rId29"/>
    <p:sldId id="385" r:id="rId30"/>
    <p:sldId id="355" r:id="rId31"/>
    <p:sldId id="361" r:id="rId32"/>
    <p:sldId id="347" r:id="rId33"/>
    <p:sldId id="346" r:id="rId34"/>
    <p:sldId id="348" r:id="rId35"/>
    <p:sldId id="373" r:id="rId36"/>
    <p:sldId id="375" r:id="rId37"/>
    <p:sldId id="376" r:id="rId38"/>
    <p:sldId id="378" r:id="rId39"/>
    <p:sldId id="379" r:id="rId40"/>
    <p:sldId id="380" r:id="rId41"/>
    <p:sldId id="381" r:id="rId42"/>
    <p:sldId id="382" r:id="rId43"/>
    <p:sldId id="383" r:id="rId44"/>
    <p:sldId id="384"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46B"/>
    <a:srgbClr val="2B265B"/>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562" autoAdjust="0"/>
    <p:restoredTop sz="97615" autoAdjust="0"/>
  </p:normalViewPr>
  <p:slideViewPr>
    <p:cSldViewPr>
      <p:cViewPr varScale="1">
        <p:scale>
          <a:sx n="98" d="100"/>
          <a:sy n="98" d="100"/>
        </p:scale>
        <p:origin x="-1240" y="-120"/>
      </p:cViewPr>
      <p:guideLst>
        <p:guide orient="horz" pos="2160"/>
        <p:guide pos="2880"/>
      </p:guideLst>
    </p:cSldViewPr>
  </p:slideViewPr>
  <p:notesTextViewPr>
    <p:cViewPr>
      <p:scale>
        <a:sx n="1" d="1"/>
        <a:sy n="1" d="1"/>
      </p:scale>
      <p:origin x="0" y="0"/>
    </p:cViewPr>
  </p:notesTextViewPr>
  <p:notesViewPr>
    <p:cSldViewPr>
      <p:cViewPr>
        <p:scale>
          <a:sx n="125" d="100"/>
          <a:sy n="125" d="100"/>
        </p:scale>
        <p:origin x="1088" y="-39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notesMaster" Target="notesMasters/notesMaster1.xml"/><Relationship Id="rId47" Type="http://schemas.openxmlformats.org/officeDocument/2006/relationships/printerSettings" Target="printerSettings/printerSettings1.bin"/><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5B52C6-194E-4965-9EA3-B9315A7EDED9}" type="datetimeFigureOut">
              <a:rPr lang="en-US" smtClean="0"/>
              <a:pPr/>
              <a:t>5/11/17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ED500C-9DC7-4ED4-A3A7-1DE0F3EB20E1}" type="slidenum">
              <a:rPr lang="en-US" smtClean="0"/>
              <a:pPr/>
              <a:t>‹#›</a:t>
            </a:fld>
            <a:endParaRPr lang="en-US"/>
          </a:p>
        </p:txBody>
      </p:sp>
    </p:spTree>
    <p:extLst>
      <p:ext uri="{BB962C8B-B14F-4D97-AF65-F5344CB8AC3E}">
        <p14:creationId xmlns:p14="http://schemas.microsoft.com/office/powerpoint/2010/main" val="2477464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Introduce self and set the stage</a:t>
            </a:r>
            <a:endParaRPr lang="en-US" dirty="0"/>
          </a:p>
        </p:txBody>
      </p:sp>
      <p:sp>
        <p:nvSpPr>
          <p:cNvPr id="4" name="Slide Number Placeholder 3"/>
          <p:cNvSpPr>
            <a:spLocks noGrp="1"/>
          </p:cNvSpPr>
          <p:nvPr>
            <p:ph type="sldNum" sz="quarter" idx="10"/>
          </p:nvPr>
        </p:nvSpPr>
        <p:spPr/>
        <p:txBody>
          <a:bodyPr/>
          <a:lstStyle/>
          <a:p>
            <a:fld id="{A4ED500C-9DC7-4ED4-A3A7-1DE0F3EB20E1}" type="slidenum">
              <a:rPr lang="en-US" smtClean="0"/>
              <a:pPr/>
              <a:t>1</a:t>
            </a:fld>
            <a:endParaRPr lang="en-US"/>
          </a:p>
        </p:txBody>
      </p:sp>
      <p:sp>
        <p:nvSpPr>
          <p:cNvPr id="5" name="Rectangle 3"/>
          <p:cNvSpPr txBox="1">
            <a:spLocks noChangeArrowheads="1"/>
          </p:cNvSpPr>
          <p:nvPr/>
        </p:nvSpPr>
        <p:spPr>
          <a:xfrm>
            <a:off x="732183" y="4561226"/>
            <a:ext cx="5850835" cy="432185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en-US" altLang="en-US"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19299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Higher</a:t>
            </a:r>
            <a:r>
              <a:rPr lang="en-US" baseline="0" dirty="0" smtClean="0"/>
              <a:t> level – need to be profitable to do this</a:t>
            </a:r>
          </a:p>
          <a:p>
            <a:pPr marL="171450" indent="-171450">
              <a:buFont typeface="Arial" panose="020B0604020202020204" pitchFamily="34" charset="0"/>
              <a:buChar char="•"/>
            </a:pPr>
            <a:r>
              <a:rPr lang="en-US" baseline="0" dirty="0" smtClean="0"/>
              <a:t>What is average timeframe to get to this point?</a:t>
            </a:r>
            <a:endParaRPr lang="en-US" dirty="0" smtClean="0"/>
          </a:p>
          <a:p>
            <a:pPr marL="171450" indent="-171450">
              <a:buFont typeface="Arial" panose="020B0604020202020204" pitchFamily="34" charset="0"/>
              <a:buChar char="•"/>
            </a:pPr>
            <a:r>
              <a:rPr lang="en-US" dirty="0" smtClean="0"/>
              <a:t>New Seasons Market, Portland, OR an example of providing excellent benefits for frontline workers (good pay</a:t>
            </a:r>
            <a:r>
              <a:rPr lang="en-US" baseline="0" dirty="0" smtClean="0"/>
              <a:t> and</a:t>
            </a:r>
            <a:r>
              <a:rPr lang="en-US" dirty="0" smtClean="0"/>
              <a:t> benefits including 80% employer-paid health insurance; flexibility where possible; predictable scheduling; a profit sharing plan; a company-matched retirement plan; product discounts; ongoing training, mentoring, and coaching; time off for community service; a home buying program in partnership with a local bank; and support for nursing mothers.)</a:t>
            </a:r>
          </a:p>
          <a:p>
            <a:pPr marL="171450" indent="-171450">
              <a:buFont typeface="Arial" panose="020B0604020202020204" pitchFamily="34" charset="0"/>
              <a:buChar char="•"/>
            </a:pPr>
            <a:r>
              <a:rPr lang="en-US" dirty="0" smtClean="0"/>
              <a:t>Rarely see 100% employer paid health insurance now with costs so</a:t>
            </a:r>
            <a:r>
              <a:rPr lang="en-US" baseline="0" dirty="0" smtClean="0"/>
              <a:t> high but that’s the gold standard – 80% is good</a:t>
            </a:r>
          </a:p>
          <a:p>
            <a:pPr marL="171450" indent="-171450">
              <a:buFont typeface="Arial" panose="020B0604020202020204" pitchFamily="34" charset="0"/>
              <a:buChar char="•"/>
            </a:pPr>
            <a:r>
              <a:rPr lang="en-US" baseline="0" dirty="0" smtClean="0"/>
              <a:t>EAP relatively low cost but can be a great resource for employees for life issues – depression, caring for an aging parent, divorce, legal issues, etc. – provides assessments, short term counseling, and referrals – can come bundled in health insurance</a:t>
            </a:r>
          </a:p>
          <a:p>
            <a:pPr marL="171450" indent="-171450">
              <a:buFont typeface="Arial" panose="020B0604020202020204" pitchFamily="34" charset="0"/>
              <a:buChar char="•"/>
            </a:pPr>
            <a:r>
              <a:rPr lang="en-US" baseline="0" dirty="0" smtClean="0"/>
              <a:t>First time home ownership assistance  - can often find a participating nonprofit through </a:t>
            </a:r>
            <a:r>
              <a:rPr lang="en-US" baseline="0" dirty="0" err="1" smtClean="0"/>
              <a:t>NeighborWorks</a:t>
            </a:r>
            <a:r>
              <a:rPr lang="en-US" baseline="0" dirty="0" smtClean="0"/>
              <a:t> America which has a network directory (http://www.neighborworks.org/Our-Network/Network-Directory) </a:t>
            </a:r>
          </a:p>
          <a:p>
            <a:pPr marL="171450" indent="-171450">
              <a:buFont typeface="Arial" panose="020B0604020202020204" pitchFamily="34" charset="0"/>
              <a:buChar char="•"/>
            </a:pPr>
            <a:r>
              <a:rPr lang="en-US" baseline="0" dirty="0" smtClean="0"/>
              <a:t>Financial assistance to employees for home purchases comes largely from existing federal and local government programs, although employers may provide additional funds toward mortgage and down-payment costs as grants or loans, or they may choose to provide the loan guarantee</a:t>
            </a:r>
          </a:p>
          <a:p>
            <a:pPr marL="171450" indent="-171450">
              <a:buFont typeface="Arial" panose="020B0604020202020204" pitchFamily="34" charset="0"/>
              <a:buChar char="•"/>
            </a:pPr>
            <a:r>
              <a:rPr lang="en-US" baseline="0" dirty="0" smtClean="0"/>
              <a:t>Home ownership assistance serves an important role in wealth building for LMI employees. Also provides housing stability, allows workers to live near work,  and can help reduce turnover.</a:t>
            </a:r>
          </a:p>
          <a:p>
            <a:pPr marL="171450" indent="-171450">
              <a:buFont typeface="Arial" panose="020B0604020202020204" pitchFamily="34" charset="0"/>
              <a:buChar char="•"/>
            </a:pPr>
            <a:r>
              <a:rPr lang="en-US" baseline="0" dirty="0" smtClean="0"/>
              <a:t>When companies are a little more established, they often match employee retirement plans</a:t>
            </a:r>
          </a:p>
          <a:p>
            <a:pPr marL="171450" indent="-171450">
              <a:buFont typeface="Arial" panose="020B0604020202020204" pitchFamily="34" charset="0"/>
              <a:buChar char="•"/>
            </a:pPr>
            <a:r>
              <a:rPr lang="en-US" baseline="0" dirty="0" smtClean="0"/>
              <a:t>We’ll talk more about training and development and sharing equity </a:t>
            </a:r>
          </a:p>
          <a:p>
            <a:pPr marL="171450" indent="-171450">
              <a:buFont typeface="Arial" panose="020B0604020202020204" pitchFamily="34" charset="0"/>
              <a:buChar char="•"/>
            </a:pPr>
            <a:r>
              <a:rPr lang="en-US" baseline="0" dirty="0" smtClean="0"/>
              <a:t>Paid time off for community service is a valued benefit for many employees, and it’s required by B Corporations</a:t>
            </a:r>
          </a:p>
          <a:p>
            <a:pPr marL="171450" indent="-171450">
              <a:buFont typeface="Arial" panose="020B0604020202020204" pitchFamily="34" charset="0"/>
              <a:buChar char="•"/>
            </a:pPr>
            <a:r>
              <a:rPr lang="en-US" baseline="0" dirty="0" smtClean="0"/>
              <a:t>A number of companies I’ve worked with that employ hourly folks provide lunch, or subsidize healthy breakfast and lunches. This is a big benefit to LMI employees and also builds </a:t>
            </a:r>
            <a:r>
              <a:rPr lang="en-US" baseline="0" dirty="0" err="1" smtClean="0"/>
              <a:t>comeraderie</a:t>
            </a:r>
            <a:r>
              <a:rPr lang="en-US" baseline="0" dirty="0" smtClean="0"/>
              <a:t> at places like Tasty Catering where everyone sits down for lunch together.</a:t>
            </a:r>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10</a:t>
            </a:fld>
            <a:endParaRPr lang="en-US"/>
          </a:p>
        </p:txBody>
      </p:sp>
    </p:spTree>
    <p:extLst>
      <p:ext uri="{BB962C8B-B14F-4D97-AF65-F5344CB8AC3E}">
        <p14:creationId xmlns:p14="http://schemas.microsoft.com/office/powerpoint/2010/main" val="30637476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Founded in 2003</a:t>
            </a:r>
          </a:p>
          <a:p>
            <a:pPr marL="171450" indent="-171450">
              <a:buFont typeface="Arial" panose="020B0604020202020204" pitchFamily="34" charset="0"/>
              <a:buChar char="•"/>
            </a:pPr>
            <a:r>
              <a:rPr lang="en-US" dirty="0" smtClean="0"/>
              <a:t>One of best places to work in NYC</a:t>
            </a:r>
          </a:p>
          <a:p>
            <a:pPr marL="171450" indent="-171450">
              <a:buFont typeface="Arial" panose="020B0604020202020204" pitchFamily="34" charset="0"/>
              <a:buChar char="•"/>
            </a:pPr>
            <a:r>
              <a:rPr lang="en-US" dirty="0" smtClean="0"/>
              <a:t>Flat, open, creative structure – voices can be heard</a:t>
            </a:r>
          </a:p>
          <a:p>
            <a:pPr marL="171450" indent="-171450">
              <a:buFont typeface="Arial" panose="020B0604020202020204" pitchFamily="34" charset="0"/>
              <a:buChar char="•"/>
            </a:pPr>
            <a:r>
              <a:rPr lang="en-US" dirty="0" smtClean="0"/>
              <a:t>Robust benefits and perks, including 100 percent coverage of health insurance premiums, flexible vacations, attractive office space, catered meals, stocked kitchens, monthly celebrations, relaxation spaces and periodic guest lecturers. </a:t>
            </a:r>
          </a:p>
          <a:p>
            <a:pPr marL="171450" indent="-171450">
              <a:buFont typeface="Arial" panose="020B0604020202020204" pitchFamily="34" charset="0"/>
              <a:buChar char="•"/>
            </a:pPr>
            <a:r>
              <a:rPr lang="en-US" dirty="0" smtClean="0"/>
              <a:t>Down-to-earth leaders and direct access to management have a great deal of impact.</a:t>
            </a:r>
          </a:p>
          <a:p>
            <a:pPr marL="171450" indent="-171450">
              <a:buFont typeface="Arial" panose="020B0604020202020204" pitchFamily="34" charset="0"/>
              <a:buChar char="•"/>
            </a:pPr>
            <a:r>
              <a:rPr lang="en-US" dirty="0" smtClean="0"/>
              <a:t>Flextime, share equity with all employees</a:t>
            </a:r>
          </a:p>
          <a:p>
            <a:pPr marL="171450" indent="-171450">
              <a:buFont typeface="Arial" panose="020B0604020202020204" pitchFamily="34" charset="0"/>
              <a:buChar char="•"/>
            </a:pPr>
            <a:r>
              <a:rPr lang="en-US" dirty="0" smtClean="0"/>
              <a:t>http://blog.squarespace.com/blog/squarespace-voted-crains-best-place-to-work-in-nyc-for-two-years-in-a-row </a:t>
            </a:r>
          </a:p>
          <a:p>
            <a:pPr marL="171450" indent="-171450">
              <a:buFont typeface="Arial" panose="020B0604020202020204" pitchFamily="34" charset="0"/>
              <a:buChar char="•"/>
            </a:pPr>
            <a:r>
              <a:rPr lang="en-US" dirty="0" smtClean="0"/>
              <a:t>https://www.squarespace.com/about/careers</a:t>
            </a:r>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11</a:t>
            </a:fld>
            <a:endParaRPr lang="en-US"/>
          </a:p>
        </p:txBody>
      </p:sp>
    </p:spTree>
    <p:extLst>
      <p:ext uri="{BB962C8B-B14F-4D97-AF65-F5344CB8AC3E}">
        <p14:creationId xmlns:p14="http://schemas.microsoft.com/office/powerpoint/2010/main" val="32050771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12</a:t>
            </a:fld>
            <a:endParaRPr lang="en-US"/>
          </a:p>
        </p:txBody>
      </p:sp>
    </p:spTree>
    <p:extLst>
      <p:ext uri="{BB962C8B-B14F-4D97-AF65-F5344CB8AC3E}">
        <p14:creationId xmlns:p14="http://schemas.microsoft.com/office/powerpoint/2010/main" val="1723536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discussing better than basic benefits for startups, let’s take a look at some</a:t>
            </a:r>
            <a:r>
              <a:rPr lang="en-US" baseline="0" dirty="0" smtClean="0"/>
              <a:t> of the costs and think about how to budget for them.</a:t>
            </a:r>
          </a:p>
          <a:p>
            <a:endParaRPr lang="en-US" baseline="0" dirty="0" smtClean="0"/>
          </a:p>
          <a:p>
            <a:r>
              <a:rPr lang="en-US" baseline="0" dirty="0" smtClean="0"/>
              <a:t>The handout spreadsheet (in Excel) allows you to plug in basic and more extensive HR costs so that you can estimate the cost to invest more in your people from the beginning. The spreadsheet includes more extensive health care coverage, a 401(k) match, a good online benefits system, an HR consultant, a more extensive engagement with a recruiter to help you spend more time and hire a more diverse workforce, and a coach to implement open book management. You might add different categories, but the end result is to determine the multiplier when investing more in your people.</a:t>
            </a:r>
          </a:p>
          <a:p>
            <a:endParaRPr lang="en-US" baseline="0" dirty="0" smtClean="0"/>
          </a:p>
          <a:p>
            <a:r>
              <a:rPr lang="en-US" baseline="0" dirty="0" smtClean="0"/>
              <a:t>***IMPORTANT NOTE: these numbers are a proxy to get you started. There are a lot of variables such as geography, number of employees, industry sector, etc. The second tab has links to various resources to help you research more exact costs later.</a:t>
            </a:r>
          </a:p>
          <a:p>
            <a:endParaRPr lang="en-US" baseline="0" dirty="0" smtClean="0"/>
          </a:p>
          <a:p>
            <a:r>
              <a:rPr lang="en-US" baseline="0" dirty="0" smtClean="0"/>
              <a:t>Take a few minutes to look at the Excel spreadsheet and work through some of the costs. You can plug in different costs, numbers of employees, etc. Then we will discuss. Work for 15 minutes.</a:t>
            </a:r>
          </a:p>
        </p:txBody>
      </p:sp>
      <p:sp>
        <p:nvSpPr>
          <p:cNvPr id="4" name="Slide Number Placeholder 3"/>
          <p:cNvSpPr>
            <a:spLocks noGrp="1"/>
          </p:cNvSpPr>
          <p:nvPr>
            <p:ph type="sldNum" sz="quarter" idx="10"/>
          </p:nvPr>
        </p:nvSpPr>
        <p:spPr/>
        <p:txBody>
          <a:bodyPr/>
          <a:lstStyle/>
          <a:p>
            <a:fld id="{A4ED500C-9DC7-4ED4-A3A7-1DE0F3EB20E1}" type="slidenum">
              <a:rPr lang="en-US" smtClean="0"/>
              <a:t>13</a:t>
            </a:fld>
            <a:endParaRPr lang="en-US"/>
          </a:p>
        </p:txBody>
      </p:sp>
    </p:spTree>
    <p:extLst>
      <p:ext uri="{BB962C8B-B14F-4D97-AF65-F5344CB8AC3E}">
        <p14:creationId xmlns:p14="http://schemas.microsoft.com/office/powerpoint/2010/main" val="21754211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baseline="0" dirty="0" smtClean="0"/>
              <a:t>Exercise and debrief</a:t>
            </a:r>
          </a:p>
          <a:p>
            <a:pPr marL="171450" indent="-171450">
              <a:buFont typeface="Arial" panose="020B0604020202020204" pitchFamily="34" charset="0"/>
              <a:buChar char="•"/>
            </a:pPr>
            <a:r>
              <a:rPr lang="en-US" baseline="0" dirty="0" smtClean="0"/>
              <a:t>Are these the right categories?</a:t>
            </a:r>
          </a:p>
          <a:p>
            <a:pPr marL="171450" indent="-171450">
              <a:buFont typeface="Arial" panose="020B0604020202020204" pitchFamily="34" charset="0"/>
              <a:buChar char="•"/>
            </a:pPr>
            <a:r>
              <a:rPr lang="en-US" baseline="0" dirty="0" smtClean="0"/>
              <a:t>What else would you add?</a:t>
            </a:r>
          </a:p>
          <a:p>
            <a:pPr marL="171450" indent="-171450">
              <a:buFont typeface="Arial" panose="020B0604020202020204" pitchFamily="34" charset="0"/>
              <a:buChar char="•"/>
            </a:pPr>
            <a:r>
              <a:rPr lang="en-US" baseline="0" dirty="0" smtClean="0"/>
              <a:t>How would you make the case to investors?</a:t>
            </a: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14</a:t>
            </a:fld>
            <a:endParaRPr lang="en-US"/>
          </a:p>
        </p:txBody>
      </p:sp>
    </p:spTree>
    <p:extLst>
      <p:ext uri="{BB962C8B-B14F-4D97-AF65-F5344CB8AC3E}">
        <p14:creationId xmlns:p14="http://schemas.microsoft.com/office/powerpoint/2010/main" val="39895638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15</a:t>
            </a:fld>
            <a:endParaRPr lang="en-US"/>
          </a:p>
        </p:txBody>
      </p:sp>
    </p:spTree>
    <p:extLst>
      <p:ext uri="{BB962C8B-B14F-4D97-AF65-F5344CB8AC3E}">
        <p14:creationId xmlns:p14="http://schemas.microsoft.com/office/powerpoint/2010/main" val="39823586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16</a:t>
            </a:fld>
            <a:endParaRPr lang="en-US"/>
          </a:p>
        </p:txBody>
      </p:sp>
    </p:spTree>
    <p:extLst>
      <p:ext uri="{BB962C8B-B14F-4D97-AF65-F5344CB8AC3E}">
        <p14:creationId xmlns:p14="http://schemas.microsoft.com/office/powerpoint/2010/main" val="22528628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Health care is expensive for both employer and employee</a:t>
            </a:r>
          </a:p>
          <a:p>
            <a:pPr marL="171450" indent="-171450">
              <a:buFont typeface="Arial" panose="020B0604020202020204" pitchFamily="34" charset="0"/>
              <a:buChar char="•"/>
            </a:pPr>
            <a:r>
              <a:rPr lang="en-US" dirty="0" smtClean="0"/>
              <a:t>¼ of healthcare costs by working adults are due to preventable causes</a:t>
            </a:r>
            <a:r>
              <a:rPr lang="en-US" baseline="0" dirty="0" smtClean="0"/>
              <a:t> – smoking, diet, lack of exercise</a:t>
            </a:r>
            <a:r>
              <a:rPr lang="en-US" dirty="0" smtClean="0"/>
              <a:t> </a:t>
            </a:r>
          </a:p>
          <a:p>
            <a:pPr marL="171450" indent="-171450">
              <a:buFont typeface="Arial" panose="020B0604020202020204" pitchFamily="34" charset="0"/>
              <a:buChar char="•"/>
            </a:pPr>
            <a:r>
              <a:rPr lang="en-US" dirty="0" smtClean="0"/>
              <a:t>Many employers report that healthier employees show up to work more often, are more productive, and visit the doctor less frequently.</a:t>
            </a:r>
          </a:p>
          <a:p>
            <a:pPr marL="171450" indent="-171450">
              <a:buFont typeface="Arial" panose="020B0604020202020204" pitchFamily="34" charset="0"/>
              <a:buChar char="•"/>
            </a:pPr>
            <a:r>
              <a:rPr lang="en-US" dirty="0" smtClean="0"/>
              <a:t>Findings from 56 studies on worksite wellness programs that were published in the American Journal of Health Promotion showed an average 27 percent reduction in sick leave absenteeism, 26 percent reduction in health care costs, and 32 percent reduction in workers' compensation and disability management cost claims. The University of Michigan Health Management Research Center (HMRC) estimates that an organization saves $350 annually when a low-risk employee remains low risk and $153 when a high-risk employee's health risks are reduced. </a:t>
            </a:r>
          </a:p>
          <a:p>
            <a:pPr marL="171450" indent="-171450">
              <a:buFont typeface="Arial" panose="020B0604020202020204" pitchFamily="34" charset="0"/>
              <a:buChar char="•"/>
            </a:pPr>
            <a:r>
              <a:rPr lang="en-US" dirty="0" smtClean="0"/>
              <a:t>ROI,</a:t>
            </a:r>
            <a:r>
              <a:rPr lang="en-US" baseline="0" dirty="0" smtClean="0"/>
              <a:t> </a:t>
            </a:r>
            <a:r>
              <a:rPr lang="en-US" dirty="0" smtClean="0"/>
              <a:t>according to the studies, is about $2.71-$5.81 for every $1 spent.</a:t>
            </a:r>
            <a:r>
              <a:rPr lang="en-US" baseline="0" dirty="0" smtClean="0"/>
              <a:t> </a:t>
            </a:r>
            <a:r>
              <a:rPr lang="en-US" dirty="0" smtClean="0"/>
              <a:t> </a:t>
            </a:r>
          </a:p>
          <a:p>
            <a:pPr marL="171450" indent="-171450">
              <a:buFont typeface="Arial" panose="020B0604020202020204" pitchFamily="34" charset="0"/>
              <a:buChar char="•"/>
            </a:pPr>
            <a:r>
              <a:rPr lang="en-US" dirty="0" smtClean="0"/>
              <a:t>Employer: "Why should I ask an employee to take care of a customer if I'm not asking him to take care of his own health?“</a:t>
            </a:r>
          </a:p>
          <a:p>
            <a:pPr marL="171450" indent="-171450">
              <a:buFont typeface="Arial" panose="020B0604020202020204" pitchFamily="34" charset="0"/>
              <a:buChar char="•"/>
            </a:pPr>
            <a:r>
              <a:rPr lang="en-US" dirty="0" smtClean="0"/>
              <a:t>Focus on carrots, not sticks</a:t>
            </a:r>
          </a:p>
          <a:p>
            <a:pPr marL="171450" indent="-171450">
              <a:buFont typeface="Arial" panose="020B0604020202020204" pitchFamily="34" charset="0"/>
              <a:buChar char="•"/>
            </a:pPr>
            <a:r>
              <a:rPr lang="en-US" dirty="0" smtClean="0"/>
              <a:t>Story of TS Designs – has an organic</a:t>
            </a:r>
            <a:r>
              <a:rPr lang="en-US" baseline="0" dirty="0" smtClean="0"/>
              <a:t> garden – eat together, give </a:t>
            </a:r>
            <a:r>
              <a:rPr lang="en-US" baseline="0" dirty="0" err="1" smtClean="0"/>
              <a:t>ees</a:t>
            </a:r>
            <a:r>
              <a:rPr lang="en-US" baseline="0" dirty="0" smtClean="0"/>
              <a:t> food and teach low income </a:t>
            </a:r>
            <a:r>
              <a:rPr lang="en-US" baseline="0" dirty="0" err="1" smtClean="0"/>
              <a:t>ees</a:t>
            </a:r>
            <a:r>
              <a:rPr lang="en-US" baseline="0" dirty="0" smtClean="0"/>
              <a:t> how to cook real food – one </a:t>
            </a:r>
            <a:r>
              <a:rPr lang="en-US" baseline="0" dirty="0" err="1" smtClean="0"/>
              <a:t>ee</a:t>
            </a:r>
            <a:r>
              <a:rPr lang="en-US" baseline="0" dirty="0" smtClean="0"/>
              <a:t> and 4 year old daughter used to only eat McDonald’s</a:t>
            </a:r>
          </a:p>
          <a:p>
            <a:pPr marL="171450" indent="-171450">
              <a:buFont typeface="Arial" panose="020B0604020202020204" pitchFamily="34" charset="0"/>
              <a:buChar char="•"/>
            </a:pPr>
            <a:r>
              <a:rPr lang="en-US" baseline="0" dirty="0" smtClean="0"/>
              <a:t>Excitement and buzz of a startup is great but it is not sustainable – how to maintain productivity over the long haul?</a:t>
            </a:r>
            <a:endParaRPr lang="en-US" dirty="0" smtClean="0"/>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17</a:t>
            </a:fld>
            <a:endParaRPr lang="en-US"/>
          </a:p>
        </p:txBody>
      </p:sp>
    </p:spTree>
    <p:extLst>
      <p:ext uri="{BB962C8B-B14F-4D97-AF65-F5344CB8AC3E}">
        <p14:creationId xmlns:p14="http://schemas.microsoft.com/office/powerpoint/2010/main" val="42373330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How to start with low-cost wellness programs? Survey employees about what they need/value. Could </a:t>
            </a:r>
            <a:r>
              <a:rPr lang="en-US" baseline="0" dirty="0" smtClean="0"/>
              <a:t>circulate a list of possible wellness &amp; work/life balance options and have employees rank them by interest</a:t>
            </a:r>
          </a:p>
          <a:p>
            <a:pPr marL="171450" indent="-171450">
              <a:buFont typeface="Arial" panose="020B0604020202020204" pitchFamily="34" charset="0"/>
              <a:buChar char="•"/>
            </a:pPr>
            <a:r>
              <a:rPr lang="en-US" baseline="0" dirty="0" smtClean="0"/>
              <a:t>Smoking cessation has a huge impact on health so that’s a good place to focus if you have employees who smoke</a:t>
            </a:r>
          </a:p>
          <a:p>
            <a:pPr marL="171450" indent="-171450">
              <a:buFont typeface="Arial" panose="020B0604020202020204" pitchFamily="34" charset="0"/>
              <a:buChar char="•"/>
            </a:pPr>
            <a:r>
              <a:rPr lang="en-US" baseline="0" dirty="0" smtClean="0"/>
              <a:t>Physical activity also has a big impact. Pedometers are low cost – could distribute pedometers and have competitions for most steps</a:t>
            </a:r>
          </a:p>
          <a:p>
            <a:pPr marL="171450" indent="-171450">
              <a:buFont typeface="Arial" panose="020B0604020202020204" pitchFamily="34" charset="0"/>
              <a:buChar char="•"/>
            </a:pPr>
            <a:r>
              <a:rPr lang="en-US" baseline="0" dirty="0" smtClean="0"/>
              <a:t>Can set appropriate boundaries around work so that people can have a life and recharge</a:t>
            </a:r>
          </a:p>
          <a:p>
            <a:pPr marL="171450" indent="-171450">
              <a:buFont typeface="Arial" panose="020B0604020202020204" pitchFamily="34" charset="0"/>
              <a:buChar char="•"/>
            </a:pPr>
            <a:r>
              <a:rPr lang="en-US" baseline="0" dirty="0" smtClean="0"/>
              <a:t>Make sure program is aligned with company goals and culture – for example, fitness makes a lot of sense in a business where people have to be active. Healthy meals together easier when company has food as core business model (e.g., Tasty Catering)</a:t>
            </a:r>
          </a:p>
          <a:p>
            <a:pPr marL="171450" indent="-171450">
              <a:buFont typeface="Arial" panose="020B0604020202020204" pitchFamily="34" charset="0"/>
              <a:buChar char="•"/>
            </a:pPr>
            <a:r>
              <a:rPr lang="en-US" baseline="0" dirty="0" smtClean="0"/>
              <a:t>Friendly fitness contests can boost morale – make it fun</a:t>
            </a:r>
          </a:p>
          <a:p>
            <a:pPr marL="171450" indent="-171450">
              <a:buFont typeface="Arial" panose="020B0604020202020204" pitchFamily="34" charset="0"/>
              <a:buChar char="•"/>
            </a:pPr>
            <a:r>
              <a:rPr lang="en-US" baseline="0" dirty="0" smtClean="0"/>
              <a:t>High-quality, effective and easy-to-use support resources should be in place to help employees and their families change their behavior for the better. These services can include programs that focus on fitness, nutrition, smoking-cessation and health coaching.</a:t>
            </a:r>
          </a:p>
          <a:p>
            <a:pPr marL="171450" indent="-171450">
              <a:buFont typeface="Arial" panose="020B0604020202020204" pitchFamily="34" charset="0"/>
              <a:buChar char="•"/>
            </a:pPr>
            <a:r>
              <a:rPr lang="en-US" baseline="0" dirty="0" smtClean="0"/>
              <a:t>Any program works best in the context of a healthy and supportive culture</a:t>
            </a:r>
          </a:p>
          <a:p>
            <a:pPr marL="171450" indent="-171450">
              <a:buFont typeface="Arial" panose="020B0604020202020204" pitchFamily="34" charset="0"/>
              <a:buChar char="•"/>
            </a:pPr>
            <a:r>
              <a:rPr lang="en-US" baseline="0" dirty="0" smtClean="0"/>
              <a:t>Have to follow through – don’t just bring in a lunchtime speaker one time</a:t>
            </a:r>
          </a:p>
          <a:p>
            <a:pPr marL="171450" indent="-171450">
              <a:buFont typeface="Arial" panose="020B0604020202020204" pitchFamily="34" charset="0"/>
              <a:buChar char="•"/>
            </a:pPr>
            <a:r>
              <a:rPr lang="en-US" baseline="0" dirty="0" smtClean="0"/>
              <a:t>Use choice architecture that leverages research from behavioral economics to encourage people to make better decisions. May be more effective than financial incentives as people don’t always make decisions rationally. See https://hbr.org/2014/12/use-behavioral-economics-to-achieve-wellness-goals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Ex. of Nationwide that auto enrolled everyone into 401K and they had to opt out rather than trying to get them to opt in</a:t>
            </a:r>
          </a:p>
          <a:p>
            <a:pPr marL="171450" indent="-171450">
              <a:buFont typeface="Arial" panose="020B0604020202020204" pitchFamily="34" charset="0"/>
              <a:buChar char="•"/>
            </a:pPr>
            <a:r>
              <a:rPr lang="en-US" baseline="0" dirty="0" smtClean="0"/>
              <a:t>Construct teams so that individual efforts become group achievements. For example, rather than merely encouraging individuals to walk more, create teams whose success depends on each member walking a minimum amount (say, 7,000 steps a day). Teams would also compete against each other for prizes or bragging rights. By enlisting social norms, you capitalize on the most powerful of human motivators.</a:t>
            </a:r>
          </a:p>
          <a:p>
            <a:pPr marL="171450" indent="-171450">
              <a:buFont typeface="Arial" panose="020B0604020202020204" pitchFamily="34" charset="0"/>
              <a:buChar char="•"/>
            </a:pPr>
            <a:r>
              <a:rPr lang="en-US" baseline="0" dirty="0" smtClean="0"/>
              <a:t>Flex time very helpful for parents – Results Only Work Environment (ROWE) rather than having to sit in office 9-5</a:t>
            </a:r>
          </a:p>
          <a:p>
            <a:pPr marL="171450" indent="-171450">
              <a:buFont typeface="Arial" panose="020B0604020202020204" pitchFamily="34" charset="0"/>
              <a:buChar char="•"/>
            </a:pPr>
            <a:r>
              <a:rPr lang="en-US" baseline="0" dirty="0" smtClean="0"/>
              <a:t>Option to telecommute some of the time</a:t>
            </a:r>
          </a:p>
          <a:p>
            <a:pPr marL="171450" indent="-171450">
              <a:buFont typeface="Arial" panose="020B0604020202020204" pitchFamily="34" charset="0"/>
              <a:buChar char="•"/>
            </a:pPr>
            <a:r>
              <a:rPr lang="en-US" baseline="0" dirty="0" smtClean="0"/>
              <a:t>Full Sail Brewing implemented compressed workweek – 4 10-hour days – so people could be with family one work day of the week</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Key to have support of top management – Tony Schwartz story of company that dedicated a meditation room but top management and culture made it clear that taking a break to meditate was not acceptable. Finally repurposed room.</a:t>
            </a:r>
          </a:p>
        </p:txBody>
      </p:sp>
      <p:sp>
        <p:nvSpPr>
          <p:cNvPr id="4" name="Slide Number Placeholder 3"/>
          <p:cNvSpPr>
            <a:spLocks noGrp="1"/>
          </p:cNvSpPr>
          <p:nvPr>
            <p:ph type="sldNum" sz="quarter" idx="10"/>
          </p:nvPr>
        </p:nvSpPr>
        <p:spPr/>
        <p:txBody>
          <a:bodyPr/>
          <a:lstStyle/>
          <a:p>
            <a:fld id="{A4ED500C-9DC7-4ED4-A3A7-1DE0F3EB20E1}" type="slidenum">
              <a:rPr lang="en-US" smtClean="0"/>
              <a:t>18</a:t>
            </a:fld>
            <a:endParaRPr lang="en-US"/>
          </a:p>
        </p:txBody>
      </p:sp>
    </p:spTree>
    <p:extLst>
      <p:ext uri="{BB962C8B-B14F-4D97-AF65-F5344CB8AC3E}">
        <p14:creationId xmlns:p14="http://schemas.microsoft.com/office/powerpoint/2010/main" val="29020105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Founders of Moving Forward Education talk about maintaining balance while scaling, and the possibility</a:t>
            </a:r>
            <a:r>
              <a:rPr lang="en-US" baseline="0" dirty="0" smtClean="0"/>
              <a:t> of slowing down growth in order to maintain quality of life.</a:t>
            </a:r>
          </a:p>
          <a:p>
            <a:pPr marL="171450" indent="-171450">
              <a:buFont typeface="Arial" panose="020B0604020202020204" pitchFamily="34" charset="0"/>
              <a:buChar char="•"/>
            </a:pPr>
            <a:r>
              <a:rPr lang="en-US" baseline="0" dirty="0" smtClean="0"/>
              <a:t>Company values include work/life balance</a:t>
            </a:r>
          </a:p>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19</a:t>
            </a:fld>
            <a:endParaRPr lang="en-US"/>
          </a:p>
        </p:txBody>
      </p:sp>
    </p:spTree>
    <p:extLst>
      <p:ext uri="{BB962C8B-B14F-4D97-AF65-F5344CB8AC3E}">
        <p14:creationId xmlns:p14="http://schemas.microsoft.com/office/powerpoint/2010/main" val="2361729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2</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baseline="0" dirty="0" smtClean="0">
              <a:cs typeface="Arial" panose="020B0604020202020204" pitchFamily="34" charset="0"/>
            </a:endParaRPr>
          </a:p>
        </p:txBody>
      </p:sp>
    </p:spTree>
    <p:extLst>
      <p:ext uri="{BB962C8B-B14F-4D97-AF65-F5344CB8AC3E}">
        <p14:creationId xmlns:p14="http://schemas.microsoft.com/office/powerpoint/2010/main" val="11903529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20</a:t>
            </a:fld>
            <a:endParaRPr lang="en-US"/>
          </a:p>
        </p:txBody>
      </p:sp>
    </p:spTree>
    <p:extLst>
      <p:ext uri="{BB962C8B-B14F-4D97-AF65-F5344CB8AC3E}">
        <p14:creationId xmlns:p14="http://schemas.microsoft.com/office/powerpoint/2010/main" val="20404206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smtClean="0"/>
              <a:t>Discussion</a:t>
            </a:r>
          </a:p>
        </p:txBody>
      </p:sp>
      <p:sp>
        <p:nvSpPr>
          <p:cNvPr id="4" name="Slide Number Placeholder 3"/>
          <p:cNvSpPr>
            <a:spLocks noGrp="1"/>
          </p:cNvSpPr>
          <p:nvPr>
            <p:ph type="sldNum" sz="quarter" idx="10"/>
          </p:nvPr>
        </p:nvSpPr>
        <p:spPr/>
        <p:txBody>
          <a:bodyPr/>
          <a:lstStyle/>
          <a:p>
            <a:fld id="{A4ED500C-9DC7-4ED4-A3A7-1DE0F3EB20E1}" type="slidenum">
              <a:rPr lang="en-US" smtClean="0"/>
              <a:t>21</a:t>
            </a:fld>
            <a:endParaRPr lang="en-US"/>
          </a:p>
        </p:txBody>
      </p:sp>
    </p:spTree>
    <p:extLst>
      <p:ext uri="{BB962C8B-B14F-4D97-AF65-F5344CB8AC3E}">
        <p14:creationId xmlns:p14="http://schemas.microsoft.com/office/powerpoint/2010/main" val="3824933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22</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smtClean="0">
                <a:cs typeface="Arial" panose="020B0604020202020204" pitchFamily="34" charset="0"/>
              </a:rPr>
              <a:t>Pre-reading included </a:t>
            </a:r>
            <a:r>
              <a:rPr lang="en-US" altLang="en-US" baseline="0" dirty="0" smtClean="0">
                <a:cs typeface="Arial" panose="020B0604020202020204" pitchFamily="34" charset="0"/>
              </a:rPr>
              <a:t>a startup toolkit from </a:t>
            </a:r>
            <a:r>
              <a:rPr lang="en-US" altLang="en-US" baseline="0" dirty="0" err="1" smtClean="0">
                <a:cs typeface="Arial" panose="020B0604020202020204" pitchFamily="34" charset="0"/>
              </a:rPr>
              <a:t>Beyster</a:t>
            </a:r>
            <a:r>
              <a:rPr lang="en-US" altLang="en-US" baseline="0" dirty="0" smtClean="0">
                <a:cs typeface="Arial" panose="020B0604020202020204" pitchFamily="34" charset="0"/>
              </a:rPr>
              <a:t> Institute around sharing equity broadly within your organization.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baseline="0" dirty="0" smtClean="0">
                <a:cs typeface="Arial" panose="020B0604020202020204" pitchFamily="34" charset="0"/>
              </a:rPr>
              <a:t>There is a range – equity for management, profit sharing, all the way up to sharing equity broadly to build a culture of ownership</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baseline="0" dirty="0" smtClean="0">
                <a:cs typeface="Arial" panose="020B0604020202020204" pitchFamily="34" charset="0"/>
              </a:rPr>
              <a:t>It used to be that equity compensation was limited to top management, but now it’s very common to share company equity broadly within organizations to help motivate everyone to work hard for company success.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smtClean="0">
                <a:cs typeface="Arial" panose="020B0604020202020204" pitchFamily="34" charset="0"/>
              </a:rPr>
              <a:t>This graphic shows the range of motivations in sharing equity.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smtClean="0">
                <a:cs typeface="Arial" panose="020B0604020202020204" pitchFamily="34" charset="0"/>
              </a:rPr>
              <a:t>Sometimes in the early days companies give employees stock if they can’t afford to pay them a full salary. That can be an option for white collar employees but it should not</a:t>
            </a:r>
            <a:r>
              <a:rPr lang="en-US" altLang="en-US" baseline="0" dirty="0" smtClean="0">
                <a:cs typeface="Arial" panose="020B0604020202020204" pitchFamily="34" charset="0"/>
              </a:rPr>
              <a:t> be for blue collar or hourly workers.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baseline="0" dirty="0" smtClean="0">
                <a:cs typeface="Arial" panose="020B0604020202020204" pitchFamily="34" charset="0"/>
              </a:rPr>
              <a:t>Equity is a</a:t>
            </a:r>
            <a:r>
              <a:rPr lang="en-US" altLang="en-US" dirty="0" smtClean="0">
                <a:cs typeface="Arial" panose="020B0604020202020204" pitchFamily="34" charset="0"/>
              </a:rPr>
              <a:t>lmost always part of executive and management compensation, but it can also be part of aligning the interests of</a:t>
            </a:r>
            <a:r>
              <a:rPr lang="en-US" altLang="en-US" baseline="0" dirty="0" smtClean="0">
                <a:cs typeface="Arial" panose="020B0604020202020204" pitchFamily="34" charset="0"/>
              </a:rPr>
              <a:t> everyone in the entire company.</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baseline="0" dirty="0" smtClean="0">
                <a:cs typeface="Arial" panose="020B0604020202020204" pitchFamily="34" charset="0"/>
              </a:rPr>
              <a:t>A smart profit sharing or gainsharing plan can align everyone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baseline="0" dirty="0" smtClean="0">
                <a:cs typeface="Arial" panose="020B0604020202020204" pitchFamily="34" charset="0"/>
              </a:rPr>
              <a:t>The next level is giving everyone stock options or selling the company to the employees via an ESOP (Employee stock ownership plan) as a way of really creating a true culture of ownership and helping people at all levels build wealth.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baseline="0" dirty="0" smtClean="0">
                <a:cs typeface="Arial" panose="020B0604020202020204" pitchFamily="34" charset="0"/>
              </a:rPr>
              <a:t>We’ll talk about each of these options.</a:t>
            </a:r>
          </a:p>
        </p:txBody>
      </p:sp>
    </p:spTree>
    <p:extLst>
      <p:ext uri="{BB962C8B-B14F-4D97-AF65-F5344CB8AC3E}">
        <p14:creationId xmlns:p14="http://schemas.microsoft.com/office/powerpoint/2010/main" val="36167225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23</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cs typeface="Arial" panose="020B0604020202020204" pitchFamily="34" charset="0"/>
              </a:rPr>
              <a:t>There are a lot of vehicles for shared equity, including incentive stock options, non-qualified options, restricted stock, etc. They each have advantages and disadvantages</a:t>
            </a:r>
            <a:r>
              <a:rPr lang="en-US" altLang="en-US" baseline="0" dirty="0" smtClean="0">
                <a:cs typeface="Arial" panose="020B0604020202020204" pitchFamily="34" charset="0"/>
              </a:rPr>
              <a:t> and may be suited for particular situations. </a:t>
            </a:r>
            <a:r>
              <a:rPr lang="en-US" altLang="en-US" dirty="0" smtClean="0">
                <a:cs typeface="Arial" panose="020B0604020202020204" pitchFamily="34" charset="0"/>
              </a:rPr>
              <a:t>I have handouts I can share with</a:t>
            </a:r>
            <a:r>
              <a:rPr lang="en-US" altLang="en-US" baseline="0" dirty="0" smtClean="0">
                <a:cs typeface="Arial" panose="020B0604020202020204" pitchFamily="34" charset="0"/>
              </a:rPr>
              <a:t> more details on each, as does </a:t>
            </a:r>
            <a:r>
              <a:rPr lang="en-US" altLang="en-US" baseline="0" dirty="0" err="1" smtClean="0">
                <a:cs typeface="Arial" panose="020B0604020202020204" pitchFamily="34" charset="0"/>
              </a:rPr>
              <a:t>Beyster</a:t>
            </a:r>
            <a:r>
              <a:rPr lang="en-US" altLang="en-US" baseline="0" dirty="0" smtClean="0">
                <a:cs typeface="Arial" panose="020B0604020202020204" pitchFamily="34" charset="0"/>
              </a:rPr>
              <a:t> and National Center for Employee Ownership (NCEO) www.nceo.org </a:t>
            </a:r>
          </a:p>
          <a:p>
            <a:endParaRPr lang="en-US" altLang="en-US" baseline="0" dirty="0" smtClean="0">
              <a:cs typeface="Arial" panose="020B0604020202020204" pitchFamily="34" charset="0"/>
            </a:endParaRPr>
          </a:p>
          <a:p>
            <a:r>
              <a:rPr lang="en-US" altLang="en-US" baseline="0" dirty="0" smtClean="0">
                <a:cs typeface="Arial" panose="020B0604020202020204" pitchFamily="34" charset="0"/>
              </a:rPr>
              <a:t>If sharing equity doesn’t make sense, other options such as profit sharing, bonuses, etc.</a:t>
            </a:r>
            <a:endParaRPr lang="en-US" altLang="en-US" dirty="0" smtClean="0">
              <a:cs typeface="Arial" panose="020B0604020202020204" pitchFamily="34" charset="0"/>
            </a:endParaRPr>
          </a:p>
          <a:p>
            <a:endParaRPr lang="en-US" altLang="en-US" dirty="0" smtClean="0">
              <a:cs typeface="Arial" panose="020B0604020202020204" pitchFamily="34" charset="0"/>
            </a:endParaRPr>
          </a:p>
          <a:p>
            <a:r>
              <a:rPr lang="en-US" altLang="en-US" dirty="0" smtClean="0">
                <a:cs typeface="Arial" panose="020B0604020202020204" pitchFamily="34" charset="0"/>
              </a:rPr>
              <a:t>Want you to know about Slicing Pie, a website</a:t>
            </a:r>
            <a:r>
              <a:rPr lang="en-US" altLang="en-US" baseline="0" dirty="0" smtClean="0">
                <a:cs typeface="Arial" panose="020B0604020202020204" pitchFamily="34" charset="0"/>
              </a:rPr>
              <a:t> and book by Mike Moyer that</a:t>
            </a:r>
            <a:r>
              <a:rPr lang="en-US" altLang="en-US" dirty="0" smtClean="0">
                <a:cs typeface="Arial" panose="020B0604020202020204" pitchFamily="34" charset="0"/>
              </a:rPr>
              <a:t> is a useful resource in thinking about how to split equity fairly. He argues for a dynamic equity split that can shift base on peoples’ relative contributions over time (rather than the more common fixed split). </a:t>
            </a:r>
          </a:p>
          <a:p>
            <a:endParaRPr lang="en-US" altLang="en-US" dirty="0" smtClean="0">
              <a:cs typeface="Arial" panose="020B0604020202020204" pitchFamily="34" charset="0"/>
            </a:endParaRPr>
          </a:p>
          <a:p>
            <a:r>
              <a:rPr lang="en-US" altLang="en-US" dirty="0" smtClean="0">
                <a:cs typeface="Arial" panose="020B0604020202020204" pitchFamily="34" charset="0"/>
              </a:rPr>
              <a:t>Great Game of Business very smart about bonuses/profit sharing. See Jack Stack’s excellent article: http://www.inc.com/magazine/19961101/1864.html </a:t>
            </a:r>
          </a:p>
          <a:p>
            <a:endParaRPr lang="en-US" altLang="en-US" dirty="0" smtClean="0">
              <a:cs typeface="Arial" panose="020B0604020202020204" pitchFamily="34" charset="0"/>
            </a:endParaRPr>
          </a:p>
          <a:p>
            <a:endParaRPr lang="en-US" altLang="en-US" dirty="0" smtClean="0">
              <a:cs typeface="Arial" panose="020B0604020202020204" pitchFamily="34" charset="0"/>
            </a:endParaRPr>
          </a:p>
        </p:txBody>
      </p:sp>
    </p:spTree>
    <p:extLst>
      <p:ext uri="{BB962C8B-B14F-4D97-AF65-F5344CB8AC3E}">
        <p14:creationId xmlns:p14="http://schemas.microsoft.com/office/powerpoint/2010/main" val="27102961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24</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cs typeface="Arial" panose="020B0604020202020204" pitchFamily="34" charset="0"/>
              </a:rPr>
              <a:t>Some impact investors</a:t>
            </a:r>
            <a:r>
              <a:rPr lang="en-US" altLang="en-US" baseline="0" dirty="0" smtClean="0">
                <a:cs typeface="Arial" panose="020B0604020202020204" pitchFamily="34" charset="0"/>
              </a:rPr>
              <a:t> like Good Capital encourage broad based equity sharing among employees</a:t>
            </a:r>
          </a:p>
          <a:p>
            <a:pPr marL="171450" indent="-171450">
              <a:buFont typeface="Arial" panose="020B0604020202020204" pitchFamily="34" charset="0"/>
              <a:buChar char="•"/>
            </a:pPr>
            <a:r>
              <a:rPr lang="en-US" altLang="en-US" baseline="0" dirty="0" smtClean="0">
                <a:cs typeface="Arial" panose="020B0604020202020204" pitchFamily="34" charset="0"/>
              </a:rPr>
              <a:t>Some traditional VCs like Pelion Venture Partners, Union Square Ventures, </a:t>
            </a:r>
            <a:r>
              <a:rPr lang="en-US" altLang="en-US" baseline="0" dirty="0" err="1" smtClean="0">
                <a:cs typeface="Arial" panose="020B0604020202020204" pitchFamily="34" charset="0"/>
              </a:rPr>
              <a:t>Kleiner</a:t>
            </a:r>
            <a:r>
              <a:rPr lang="en-US" altLang="en-US" baseline="0" dirty="0" smtClean="0">
                <a:cs typeface="Arial" panose="020B0604020202020204" pitchFamily="34" charset="0"/>
              </a:rPr>
              <a:t> Perkins supportive of it as well - The founder of Pelion Partners in Utah, for example, makes sure that a company, after each round of financing, has a 20% option pool to ensure that there is enough for broad based compensation. </a:t>
            </a:r>
          </a:p>
          <a:p>
            <a:pPr marL="171450" indent="-171450">
              <a:buFont typeface="Arial" panose="020B0604020202020204" pitchFamily="34" charset="0"/>
              <a:buChar char="•"/>
            </a:pPr>
            <a:r>
              <a:rPr lang="en-US" altLang="en-US" baseline="0" dirty="0" smtClean="0">
                <a:cs typeface="Arial" panose="020B0604020202020204" pitchFamily="34" charset="0"/>
              </a:rPr>
              <a:t>Quasi equity is an option, see http://www.huffingtonpost.com/daniel-epstein/beyond-debt-and-equity-my_b_5553574.html</a:t>
            </a:r>
          </a:p>
          <a:p>
            <a:pPr marL="171450" indent="-171450">
              <a:buFont typeface="Arial" panose="020B0604020202020204" pitchFamily="34" charset="0"/>
              <a:buChar char="•"/>
            </a:pPr>
            <a:r>
              <a:rPr lang="en-US" altLang="en-US" baseline="0" dirty="0" smtClean="0">
                <a:cs typeface="Arial" panose="020B0604020202020204" pitchFamily="34" charset="0"/>
              </a:rPr>
              <a:t>Tugboat Evergreen a long term investor not seeking exit, see https://www.tugboatinstitute.com/what-is-evergreen/</a:t>
            </a:r>
          </a:p>
          <a:p>
            <a:pPr marL="171450" indent="-171450">
              <a:buFont typeface="Arial" panose="020B0604020202020204" pitchFamily="34" charset="0"/>
              <a:buChar char="•"/>
            </a:pPr>
            <a:r>
              <a:rPr lang="en-US" altLang="en-US" baseline="0" dirty="0" smtClean="0">
                <a:cs typeface="Arial" panose="020B0604020202020204" pitchFamily="34" charset="0"/>
              </a:rPr>
              <a:t>For information on designing smart profit sharing, see this article (which was shared prior to this session) http://www.inc.com/magazine/19961101/1864.html</a:t>
            </a:r>
          </a:p>
          <a:p>
            <a:pPr marL="171450" indent="-171450">
              <a:buFont typeface="Arial" panose="020B0604020202020204" pitchFamily="34" charset="0"/>
              <a:buChar char="•"/>
            </a:pPr>
            <a:r>
              <a:rPr lang="en-US" altLang="en-US" baseline="0" dirty="0" smtClean="0">
                <a:cs typeface="Arial" panose="020B0604020202020204" pitchFamily="34" charset="0"/>
              </a:rPr>
              <a:t>More info on the stock pool and how investors look at it https://blog.vcexperts.com/2016/11/15/stock-options-and-their-effect-on-capital-structure/</a:t>
            </a:r>
          </a:p>
          <a:p>
            <a:pPr marL="171450" indent="-171450">
              <a:buFont typeface="Arial" panose="020B0604020202020204" pitchFamily="34" charset="0"/>
              <a:buChar char="•"/>
            </a:pPr>
            <a:endParaRPr lang="en-US" altLang="en-US" dirty="0" smtClean="0">
              <a:cs typeface="Arial" panose="020B0604020202020204" pitchFamily="34" charset="0"/>
            </a:endParaRPr>
          </a:p>
        </p:txBody>
      </p:sp>
    </p:spTree>
    <p:extLst>
      <p:ext uri="{BB962C8B-B14F-4D97-AF65-F5344CB8AC3E}">
        <p14:creationId xmlns:p14="http://schemas.microsoft.com/office/powerpoint/2010/main" val="39874203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smtClean="0"/>
              <a:t>https://www.squarespace.com/about/careers</a:t>
            </a:r>
          </a:p>
          <a:p>
            <a:pPr marL="171450" indent="-171450">
              <a:buFont typeface="Arial" panose="020B0604020202020204" pitchFamily="34" charset="0"/>
              <a:buChar char="•"/>
            </a:pPr>
            <a:r>
              <a:rPr lang="en-US" baseline="0" dirty="0" smtClean="0"/>
              <a:t>http://www.businessinsider.com/new-belgium-brewing-kim-jordan-2016-6</a:t>
            </a:r>
          </a:p>
          <a:p>
            <a:pPr marL="171450" indent="-171450">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25</a:t>
            </a:fld>
            <a:endParaRPr lang="en-US"/>
          </a:p>
        </p:txBody>
      </p:sp>
    </p:spTree>
    <p:extLst>
      <p:ext uri="{BB962C8B-B14F-4D97-AF65-F5344CB8AC3E}">
        <p14:creationId xmlns:p14="http://schemas.microsoft.com/office/powerpoint/2010/main" val="8117652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baseline="0" dirty="0" err="1" smtClean="0"/>
              <a:t>Wikoff</a:t>
            </a:r>
            <a:r>
              <a:rPr lang="en-US" b="1" baseline="0" dirty="0" smtClean="0"/>
              <a:t> Color</a:t>
            </a:r>
            <a:r>
              <a:rPr lang="en-US" baseline="0" dirty="0" smtClean="0"/>
              <a:t> (pronounced “WHY-</a:t>
            </a:r>
            <a:r>
              <a:rPr lang="en-US" baseline="0" dirty="0" err="1" smtClean="0"/>
              <a:t>coff</a:t>
            </a:r>
            <a:r>
              <a:rPr lang="en-US" baseline="0" dirty="0" smtClean="0"/>
              <a:t>” summary: Profit sharing plan: company contributes 10% of pre-tax profits to this plan, which covers all employees who worked at least 1,000 hours during the year.  Also an incentive bonus plan for all employees based on the profitability of their individual facility. About two-thirds of employees are owners either directly or by selecting </a:t>
            </a:r>
            <a:r>
              <a:rPr lang="en-US" baseline="0" dirty="0" err="1" smtClean="0"/>
              <a:t>Wikoff</a:t>
            </a:r>
            <a:r>
              <a:rPr lang="en-US" baseline="0" dirty="0" smtClean="0"/>
              <a:t> stock as an investment in the profit sharing plan (limited to 34 percent of account balance). Salaried employees receive stock options and hourly employees receive stock appreciation rights (SARs). Everyone gets a chance for an award every one to four years, with larger and more frequent rewards related to performance and/or level of responsibility.   The Company creates a market for the stock by making an annual offer to anyone who wants to redeem shares at the current price. Hourly employees appreciate not having to spend their own cash to buy options.</a:t>
            </a:r>
          </a:p>
          <a:p>
            <a:pPr marL="171450" indent="-171450">
              <a:buFont typeface="Arial" panose="020B0604020202020204" pitchFamily="34" charset="0"/>
              <a:buChar char="•"/>
            </a:pPr>
            <a:r>
              <a:rPr lang="en-US" b="1" baseline="0" dirty="0" smtClean="0"/>
              <a:t>King Arthur Flour </a:t>
            </a:r>
            <a:r>
              <a:rPr lang="en-US" baseline="0" dirty="0" smtClean="0"/>
              <a:t>was founded in 1790 and is the oldest flour company in the United States. The company was owned for five generations by the Sands family. In the mid-1990s the next generation of the family was not engaged in running the company, and they already practiced open book management, so they decided to sell the company to the employees via an ESOP, which fit well with their culture of employee empowerment and financial transparency. They sold it to the employees in stages (30%, 70% then to 100% owned by ESOP). </a:t>
            </a:r>
          </a:p>
          <a:p>
            <a:pPr marL="171450" indent="-171450">
              <a:buFont typeface="Arial" panose="020B0604020202020204" pitchFamily="34" charset="0"/>
              <a:buChar char="•"/>
            </a:pPr>
            <a:r>
              <a:rPr lang="en-US" baseline="0" dirty="0" smtClean="0"/>
              <a:t>The results have been excellent – in 1992  the company had 20 employees and $8 million in sales. Today they have 325 employees and $120 million in sales, King Arthur Flour is a leading brand, and they win best places to work awards. Much of this success is due to the combination of these good management practices and the ESOP.</a:t>
            </a:r>
          </a:p>
          <a:p>
            <a:pPr marL="171450" indent="-171450">
              <a:buFont typeface="Arial" panose="020B0604020202020204" pitchFamily="34" charset="0"/>
              <a:buChar char="•"/>
            </a:pPr>
            <a:r>
              <a:rPr lang="en-US" baseline="0" dirty="0" smtClean="0"/>
              <a:t>The ESOP has been instrumental in helping several employees achieve their retirement dreams.</a:t>
            </a:r>
          </a:p>
        </p:txBody>
      </p:sp>
      <p:sp>
        <p:nvSpPr>
          <p:cNvPr id="4" name="Slide Number Placeholder 3"/>
          <p:cNvSpPr>
            <a:spLocks noGrp="1"/>
          </p:cNvSpPr>
          <p:nvPr>
            <p:ph type="sldNum" sz="quarter" idx="10"/>
          </p:nvPr>
        </p:nvSpPr>
        <p:spPr/>
        <p:txBody>
          <a:bodyPr/>
          <a:lstStyle/>
          <a:p>
            <a:fld id="{A4ED500C-9DC7-4ED4-A3A7-1DE0F3EB20E1}" type="slidenum">
              <a:rPr lang="en-US" smtClean="0"/>
              <a:t>26</a:t>
            </a:fld>
            <a:endParaRPr lang="en-US"/>
          </a:p>
        </p:txBody>
      </p:sp>
    </p:spTree>
    <p:extLst>
      <p:ext uri="{BB962C8B-B14F-4D97-AF65-F5344CB8AC3E}">
        <p14:creationId xmlns:p14="http://schemas.microsoft.com/office/powerpoint/2010/main" val="10533047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27</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Arial" panose="020B0604020202020204" pitchFamily="34" charset="0"/>
              <a:buNone/>
            </a:pPr>
            <a:r>
              <a:rPr lang="en-US" altLang="en-US" b="1" baseline="0" dirty="0" smtClean="0">
                <a:cs typeface="Arial" panose="020B0604020202020204" pitchFamily="34" charset="0"/>
              </a:rPr>
              <a:t>IN SOME COUNTRIES AND COMPANIES, SHARING EQUITY BROADLY IS NOT APPLICABLE. HERE ARE SOME BEST RPACTICES ON SMART PROFIT SHARING FOR WHEN YOUR COMPANY HAS PROFITS</a:t>
            </a:r>
          </a:p>
          <a:p>
            <a:pPr marL="171450" indent="-171450">
              <a:buFont typeface="Arial" panose="020B0604020202020204" pitchFamily="34" charset="0"/>
              <a:buChar char="•"/>
            </a:pPr>
            <a:r>
              <a:rPr lang="en-US" altLang="en-US" baseline="0" dirty="0" smtClean="0">
                <a:cs typeface="Arial" panose="020B0604020202020204" pitchFamily="34" charset="0"/>
              </a:rPr>
              <a:t>Basic goal of effective profit sharing is to get everyone in the company aligned and rowing the same way</a:t>
            </a:r>
          </a:p>
          <a:p>
            <a:pPr marL="171450" indent="-171450">
              <a:buFont typeface="Arial" panose="020B0604020202020204" pitchFamily="34" charset="0"/>
              <a:buChar char="•"/>
            </a:pPr>
            <a:r>
              <a:rPr lang="en-US" altLang="en-US" baseline="0" dirty="0" smtClean="0">
                <a:cs typeface="Arial" panose="020B0604020202020204" pitchFamily="34" charset="0"/>
              </a:rPr>
              <a:t>Most profit sharing consists of taking a percentage of a company's profits, putting it into a pool, and disbursing it to the company's employees, usually sometime after the close of the year.</a:t>
            </a:r>
          </a:p>
          <a:p>
            <a:pPr marL="171450" indent="-171450">
              <a:buFont typeface="Arial" panose="020B0604020202020204" pitchFamily="34" charset="0"/>
              <a:buChar char="•"/>
            </a:pPr>
            <a:r>
              <a:rPr lang="en-US" altLang="en-US" baseline="0" dirty="0" smtClean="0">
                <a:cs typeface="Arial" panose="020B0604020202020204" pitchFamily="34" charset="0"/>
              </a:rPr>
              <a:t>Not a bad thing, but can be much more – can change how people think and act to be more aligned with company success</a:t>
            </a:r>
          </a:p>
          <a:p>
            <a:pPr marL="171450" indent="-171450">
              <a:buFont typeface="Arial" panose="020B0604020202020204" pitchFamily="34" charset="0"/>
              <a:buChar char="•"/>
            </a:pPr>
            <a:r>
              <a:rPr lang="en-US" altLang="en-US" baseline="0" dirty="0" smtClean="0">
                <a:cs typeface="Arial" panose="020B0604020202020204" pitchFamily="34" charset="0"/>
              </a:rPr>
              <a:t>Annual bonuses not connected with business goals can lead to entitlement</a:t>
            </a:r>
          </a:p>
          <a:p>
            <a:pPr marL="171450" indent="-171450">
              <a:buFont typeface="Arial" panose="020B0604020202020204" pitchFamily="34" charset="0"/>
              <a:buChar char="•"/>
            </a:pPr>
            <a:r>
              <a:rPr lang="en-US" altLang="en-US" baseline="0" dirty="0" smtClean="0">
                <a:cs typeface="Arial" panose="020B0604020202020204" pitchFamily="34" charset="0"/>
              </a:rPr>
              <a:t>A smart bonus program draws people into the process of how the company generates cash and makes smart decisions about spending it</a:t>
            </a:r>
          </a:p>
          <a:p>
            <a:pPr marL="171450" indent="-171450">
              <a:buFont typeface="Arial" panose="020B0604020202020204" pitchFamily="34" charset="0"/>
              <a:buChar char="•"/>
            </a:pPr>
            <a:r>
              <a:rPr lang="en-US" altLang="en-US" baseline="0" dirty="0" smtClean="0">
                <a:cs typeface="Arial" panose="020B0604020202020204" pitchFamily="34" charset="0"/>
              </a:rPr>
              <a:t>SRC CEO Jack Stack’s four elements of a good bonus program:</a:t>
            </a:r>
          </a:p>
          <a:p>
            <a:pPr marL="171450" indent="-171450">
              <a:buFont typeface="Arial" panose="020B0604020202020204" pitchFamily="34" charset="0"/>
              <a:buChar char="•"/>
            </a:pPr>
            <a:r>
              <a:rPr lang="en-US" altLang="en-US" baseline="0" dirty="0" smtClean="0">
                <a:cs typeface="Arial" panose="020B0604020202020204" pitchFamily="34" charset="0"/>
              </a:rPr>
              <a:t>1. Clear goals that people understand and accept because they've had a voice in setting them - goals that affect the health of the whole company.</a:t>
            </a:r>
          </a:p>
          <a:p>
            <a:pPr marL="171450" indent="-171450">
              <a:buFont typeface="Arial" panose="020B0604020202020204" pitchFamily="34" charset="0"/>
              <a:buChar char="•"/>
            </a:pPr>
            <a:r>
              <a:rPr lang="en-US" altLang="en-US" baseline="0" dirty="0" smtClean="0">
                <a:cs typeface="Arial" panose="020B0604020202020204" pitchFamily="34" charset="0"/>
              </a:rPr>
              <a:t>2. Frequent feedback--on a weekly, even a daily, basis. – How we’re doing</a:t>
            </a:r>
          </a:p>
          <a:p>
            <a:pPr marL="171450" indent="-171450">
              <a:buFont typeface="Arial" panose="020B0604020202020204" pitchFamily="34" charset="0"/>
              <a:buChar char="•"/>
            </a:pPr>
            <a:r>
              <a:rPr lang="en-US" altLang="en-US" baseline="0" dirty="0" smtClean="0">
                <a:cs typeface="Arial" panose="020B0604020202020204" pitchFamily="34" charset="0"/>
              </a:rPr>
              <a:t>3. Give people an opportunity to work with one another to achieve the goals.</a:t>
            </a:r>
          </a:p>
          <a:p>
            <a:pPr marL="171450" indent="-171450">
              <a:buFont typeface="Arial" panose="020B0604020202020204" pitchFamily="34" charset="0"/>
              <a:buChar char="•"/>
            </a:pPr>
            <a:r>
              <a:rPr lang="en-US" altLang="en-US" baseline="0" dirty="0" smtClean="0">
                <a:cs typeface="Arial" panose="020B0604020202020204" pitchFamily="34" charset="0"/>
              </a:rPr>
              <a:t>4. Targets that require some effort – not easy, but not impossible. </a:t>
            </a:r>
          </a:p>
          <a:p>
            <a:pPr marL="171450" indent="-171450">
              <a:buFont typeface="Arial" panose="020B0604020202020204" pitchFamily="34" charset="0"/>
              <a:buChar char="•"/>
            </a:pPr>
            <a:r>
              <a:rPr lang="en-US" altLang="en-US" baseline="0" dirty="0" smtClean="0">
                <a:cs typeface="Arial" panose="020B0604020202020204" pitchFamily="34" charset="0"/>
              </a:rPr>
              <a:t>Bonus programs should be organized around a key weakness or vulnerability – critical number (much of this is based on how they do bonus programs at SRC and with open book management/Great Game of Business</a:t>
            </a:r>
          </a:p>
          <a:p>
            <a:pPr marL="171450" indent="-171450">
              <a:buFont typeface="Arial" panose="020B0604020202020204" pitchFamily="34" charset="0"/>
              <a:buChar char="•"/>
            </a:pPr>
            <a:r>
              <a:rPr lang="en-US" altLang="en-US" baseline="0" dirty="0" smtClean="0">
                <a:cs typeface="Arial" panose="020B0604020202020204" pitchFamily="34" charset="0"/>
              </a:rPr>
              <a:t>A good bonus program gets everyone involved in going after a company's greatest weakness--something that represents a threat to its long-term survival. Start by asking people to talk about the company's vulnerabilities and then identify the financial ratio that targets the most critical one.</a:t>
            </a:r>
          </a:p>
          <a:p>
            <a:pPr marL="171450" indent="-171450">
              <a:buFont typeface="Arial" panose="020B0604020202020204" pitchFamily="34" charset="0"/>
              <a:buChar char="•"/>
            </a:pPr>
            <a:r>
              <a:rPr lang="en-US" altLang="en-US" baseline="0" dirty="0" smtClean="0">
                <a:cs typeface="Arial" panose="020B0604020202020204" pitchFamily="34" charset="0"/>
              </a:rPr>
              <a:t>That's your critical number. It's the number through which you can have the greatest impact on your company's value during the coming year. In effect, you say, "By hitting these targets, we can drive out this big weakness and strengthen the company, and we're going to give ourselves a reward if we do it.“</a:t>
            </a:r>
          </a:p>
          <a:p>
            <a:pPr marL="171450" indent="-171450">
              <a:buFont typeface="Arial" panose="020B0604020202020204" pitchFamily="34" charset="0"/>
              <a:buChar char="•"/>
            </a:pPr>
            <a:r>
              <a:rPr lang="en-US" altLang="en-US" baseline="0" dirty="0" smtClean="0">
                <a:cs typeface="Arial" panose="020B0604020202020204" pitchFamily="34" charset="0"/>
              </a:rPr>
              <a:t>Give example of client who needs client/revenue diversification</a:t>
            </a:r>
          </a:p>
          <a:p>
            <a:pPr marL="171450" indent="-171450">
              <a:buFont typeface="Arial" panose="020B0604020202020204" pitchFamily="34" charset="0"/>
              <a:buChar char="•"/>
            </a:pPr>
            <a:r>
              <a:rPr lang="en-US" altLang="en-US" baseline="0" dirty="0" smtClean="0">
                <a:cs typeface="Arial" panose="020B0604020202020204" pitchFamily="34" charset="0"/>
              </a:rPr>
              <a:t>People have to be able to see the connection between their actions, decisions, and participation, and changes in the critical number</a:t>
            </a:r>
          </a:p>
          <a:p>
            <a:pPr marL="171450" indent="-171450">
              <a:buFont typeface="Arial" panose="020B0604020202020204" pitchFamily="34" charset="0"/>
              <a:buChar char="•"/>
            </a:pPr>
            <a:r>
              <a:rPr lang="en-US" altLang="en-US" baseline="0" dirty="0" smtClean="0">
                <a:cs typeface="Arial" panose="020B0604020202020204" pitchFamily="34" charset="0"/>
              </a:rPr>
              <a:t>Management’s role is to give people the tools and info they need to make smart decisions and hit the numbers</a:t>
            </a:r>
          </a:p>
          <a:p>
            <a:pPr marL="171450" indent="-171450">
              <a:buFont typeface="Arial" panose="020B0604020202020204" pitchFamily="34" charset="0"/>
              <a:buChar char="•"/>
            </a:pPr>
            <a:r>
              <a:rPr lang="en-US" altLang="en-US" baseline="0" dirty="0" smtClean="0">
                <a:cs typeface="Arial" panose="020B0604020202020204" pitchFamily="34" charset="0"/>
              </a:rPr>
              <a:t>Then when they achieve the goals, they know the bonus was truly earned, and it had a big effect on making the company stronger</a:t>
            </a:r>
          </a:p>
          <a:p>
            <a:pPr marL="171450" indent="-171450">
              <a:buFont typeface="Arial" panose="020B0604020202020204" pitchFamily="34" charset="0"/>
              <a:buChar char="•"/>
            </a:pPr>
            <a:r>
              <a:rPr lang="en-US" altLang="en-US" baseline="0" dirty="0" smtClean="0">
                <a:cs typeface="Arial" panose="020B0604020202020204" pitchFamily="34" charset="0"/>
              </a:rPr>
              <a:t>SRC bonus paid out quarterly if on track -10% Q1, 20% Q2, 30% Q3, 40% Q4. That way don’t pay out more than you can afford. </a:t>
            </a:r>
          </a:p>
        </p:txBody>
      </p:sp>
    </p:spTree>
    <p:extLst>
      <p:ext uri="{BB962C8B-B14F-4D97-AF65-F5344CB8AC3E}">
        <p14:creationId xmlns:p14="http://schemas.microsoft.com/office/powerpoint/2010/main" val="26593995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baseline="0" dirty="0" smtClean="0">
                <a:cs typeface="Arial" panose="020B0604020202020204" pitchFamily="34" charset="0"/>
              </a:rPr>
              <a:t>You get to decide what makes the most sense in your organization. The one thing I would advise against is the temptation to compensate an attorney or other contractor you work with on a short term basis with stock because you’re short on cash. You want to only issue stock to those employees and others who are involved with the company on an ongoing basis and who will be more loyal and engaged as a result of shared ownership.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smtClean="0">
                <a:cs typeface="Arial" panose="020B0604020202020204" pitchFamily="34" charset="0"/>
              </a:rPr>
              <a:t>“Simple formula based on the principle that a person's % share of the equity should always be equal to that person's share of the at-risk contributions.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smtClean="0">
                <a:cs typeface="Arial" panose="020B0604020202020204" pitchFamily="34" charset="0"/>
              </a:rPr>
              <a:t>At-risk contributions include time, money, ideas, relationships, supplies, equipment, facilities or anything else someone provides without full payment of it's fair market value. Every day people contribute more and more to a company in hopes that it will someday generate a profit, go public or sell. Because contributions are constantly being made, the model is dynamic. It self-adjusts to stay fair.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smtClean="0">
                <a:cs typeface="Arial" panose="020B0604020202020204" pitchFamily="34" charset="0"/>
              </a:rPr>
              <a:t>There are two basic types of contributions. Cash contributions consume cash, non-cash contributions do not. Time, for instance, is a non-cash contribution whereas an reimbursed expense is a cash contribution. Slicing Pie normalizes cash and non-cash contributions by converting to a fictional unit called a "Slice". A slice represents a normalized at-risk contributions. A slice is kind of like a poker chip.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smtClean="0">
                <a:cs typeface="Arial" panose="020B0604020202020204" pitchFamily="34" charset="0"/>
              </a:rPr>
              <a:t>An individuals % share = individual's Slices ​÷ all Slices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smtClean="0">
                <a:cs typeface="Arial" panose="020B0604020202020204" pitchFamily="34" charset="0"/>
              </a:rPr>
              <a:t>At any given time, the above formula will provide a perfect equity split. The formula applies until the company breaks even or raises enough capital to pay participants for their contributions. At this point the split "freezes" and subsequently determines the distribution of dividends or the proceeds of a sale.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smtClean="0">
                <a:cs typeface="Arial" panose="020B0604020202020204" pitchFamily="34" charset="0"/>
              </a:rPr>
              <a:t>​Not only does Slicing Pie determine a perfect equity split, but also it will help you calculate a fair buyout price, if any, when someone leaves the company before breakeven.” www.slicingpie.com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smtClean="0">
                <a:cs typeface="Arial" panose="020B0604020202020204" pitchFamily="34" charset="0"/>
              </a:rPr>
              <a:t>Could work through the slicing pie</a:t>
            </a:r>
            <a:r>
              <a:rPr lang="en-US" altLang="en-US" baseline="0" dirty="0" smtClean="0">
                <a:cs typeface="Arial" panose="020B0604020202020204" pitchFamily="34" charset="0"/>
              </a:rPr>
              <a:t> spreadsheet if desired</a:t>
            </a:r>
            <a:endParaRPr lang="en-US" altLang="en-US" dirty="0" smtClean="0">
              <a:cs typeface="Arial" panose="020B0604020202020204" pitchFamily="34" charset="0"/>
            </a:endParaRPr>
          </a:p>
          <a:p>
            <a:pPr marL="171450" indent="-171450">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28</a:t>
            </a:fld>
            <a:endParaRPr lang="en-US"/>
          </a:p>
        </p:txBody>
      </p:sp>
    </p:spTree>
    <p:extLst>
      <p:ext uri="{BB962C8B-B14F-4D97-AF65-F5344CB8AC3E}">
        <p14:creationId xmlns:p14="http://schemas.microsoft.com/office/powerpoint/2010/main" val="32343421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baseline="0" dirty="0" smtClean="0">
                <a:cs typeface="Arial" panose="020B0604020202020204" pitchFamily="34" charset="0"/>
              </a:rPr>
              <a:t>Two choices of exercises</a:t>
            </a:r>
            <a:endParaRPr lang="en-US" baseline="0"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29</a:t>
            </a:fld>
            <a:endParaRPr lang="en-US"/>
          </a:p>
        </p:txBody>
      </p:sp>
    </p:spTree>
    <p:extLst>
      <p:ext uri="{BB962C8B-B14F-4D97-AF65-F5344CB8AC3E}">
        <p14:creationId xmlns:p14="http://schemas.microsoft.com/office/powerpoint/2010/main" val="10073784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3</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aseline="0" dirty="0" smtClean="0">
                <a:cs typeface="Arial" panose="020B0604020202020204" pitchFamily="34" charset="0"/>
              </a:rPr>
              <a:t>There are 5 modules which can be delivered in order or may each stand alone – each is part of the human capital puzzle</a:t>
            </a:r>
          </a:p>
        </p:txBody>
      </p:sp>
    </p:spTree>
    <p:extLst>
      <p:ext uri="{BB962C8B-B14F-4D97-AF65-F5344CB8AC3E}">
        <p14:creationId xmlns:p14="http://schemas.microsoft.com/office/powerpoint/2010/main" val="35294906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30</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cs typeface="Arial" panose="020B0604020202020204" pitchFamily="34" charset="0"/>
            </a:endParaRPr>
          </a:p>
        </p:txBody>
      </p:sp>
    </p:spTree>
    <p:extLst>
      <p:ext uri="{BB962C8B-B14F-4D97-AF65-F5344CB8AC3E}">
        <p14:creationId xmlns:p14="http://schemas.microsoft.com/office/powerpoint/2010/main" val="39501083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31</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cs typeface="Arial" panose="020B0604020202020204" pitchFamily="34" charset="0"/>
            </a:endParaRPr>
          </a:p>
        </p:txBody>
      </p:sp>
    </p:spTree>
    <p:extLst>
      <p:ext uri="{BB962C8B-B14F-4D97-AF65-F5344CB8AC3E}">
        <p14:creationId xmlns:p14="http://schemas.microsoft.com/office/powerpoint/2010/main" val="12509797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Discussion</a:t>
            </a:r>
          </a:p>
        </p:txBody>
      </p:sp>
      <p:sp>
        <p:nvSpPr>
          <p:cNvPr id="4" name="Slide Number Placeholder 3"/>
          <p:cNvSpPr>
            <a:spLocks noGrp="1"/>
          </p:cNvSpPr>
          <p:nvPr>
            <p:ph type="sldNum" sz="quarter" idx="10"/>
          </p:nvPr>
        </p:nvSpPr>
        <p:spPr/>
        <p:txBody>
          <a:bodyPr/>
          <a:lstStyle/>
          <a:p>
            <a:fld id="{A4ED500C-9DC7-4ED4-A3A7-1DE0F3EB20E1}" type="slidenum">
              <a:rPr lang="en-US" smtClean="0"/>
              <a:t>32</a:t>
            </a:fld>
            <a:endParaRPr lang="en-US"/>
          </a:p>
        </p:txBody>
      </p:sp>
    </p:spTree>
    <p:extLst>
      <p:ext uri="{BB962C8B-B14F-4D97-AF65-F5344CB8AC3E}">
        <p14:creationId xmlns:p14="http://schemas.microsoft.com/office/powerpoint/2010/main" val="20611637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This section particularly pertains to companies</a:t>
            </a:r>
            <a:r>
              <a:rPr lang="en-US" baseline="0" dirty="0" smtClean="0"/>
              <a:t> that are employing or will employ hourly frontline workers in retail and other shift-based settings.</a:t>
            </a:r>
          </a:p>
          <a:p>
            <a:pPr marL="171450" indent="-171450">
              <a:buFont typeface="Arial" panose="020B0604020202020204" pitchFamily="34" charset="0"/>
              <a:buChar char="•"/>
            </a:pPr>
            <a:r>
              <a:rPr lang="en-US" baseline="0" dirty="0" smtClean="0"/>
              <a:t>A big problem for workers at places like Wal-Mart</a:t>
            </a:r>
          </a:p>
          <a:p>
            <a:pPr marL="171450" indent="-171450">
              <a:buFont typeface="Arial" panose="020B0604020202020204" pitchFamily="34" charset="0"/>
              <a:buChar char="•"/>
            </a:pPr>
            <a:r>
              <a:rPr lang="en-US" baseline="0" dirty="0" err="1" smtClean="0"/>
              <a:t>Zeynep</a:t>
            </a:r>
            <a:r>
              <a:rPr lang="en-US" baseline="0" dirty="0" smtClean="0"/>
              <a:t> Ton – not necessary to choose between treating employees well and profitability – bad jobs are a choice, not a necessity</a:t>
            </a:r>
          </a:p>
          <a:p>
            <a:pPr marL="171450" indent="-171450">
              <a:buFont typeface="Arial" panose="020B0604020202020204" pitchFamily="34" charset="0"/>
              <a:buChar char="•"/>
            </a:pPr>
            <a:r>
              <a:rPr lang="en-US" baseline="0" dirty="0" smtClean="0"/>
              <a:t>Highly successful retail chains—such as Quik­Trip convenience stores, </a:t>
            </a:r>
            <a:r>
              <a:rPr lang="en-US" baseline="0" dirty="0" err="1" smtClean="0"/>
              <a:t>Mercadona</a:t>
            </a:r>
            <a:r>
              <a:rPr lang="en-US" baseline="0" dirty="0" smtClean="0"/>
              <a:t> and Trader Joe’s supermarkets, and Costco wholesale clubs—not only invest heavily in store employees but also have the lowest prices in their industries, solid financial performance, and better customer service than their competitors.</a:t>
            </a:r>
          </a:p>
          <a:p>
            <a:pPr marL="171450" indent="-171450">
              <a:buFont typeface="Arial" panose="020B0604020202020204" pitchFamily="34" charset="0"/>
              <a:buChar char="•"/>
            </a:pPr>
            <a:r>
              <a:rPr lang="en-US" baseline="0" dirty="0" smtClean="0"/>
              <a:t>The key is a combination of investment in the workforce and operational practices that benefit employees, customers, and the company. (Simplifying number of products, offering fewer promotions, cross training employees)</a:t>
            </a:r>
          </a:p>
          <a:p>
            <a:pPr marL="171450" indent="-171450">
              <a:buFont typeface="Arial" panose="020B0604020202020204" pitchFamily="34" charset="0"/>
              <a:buChar char="•"/>
            </a:pPr>
            <a:r>
              <a:rPr lang="en-US" baseline="0" dirty="0" smtClean="0"/>
              <a:t>Unvirtuous cycle -- “Unpredictable schedules, short shifts, and dead-end jobs take a toll on employees’ morale. When morale is low, absenteeism, tardiness, and turnover rise, increasing the variability of the labor supply, which, of course, makes matching labor with customer traffic more difficult. In addition, retailers with high turnover cannot afford to invest in employee training; average training per new retail employee is a mere seven hours in the United States. Untrained or poorly trained employees are less productive and make more errors.”</a:t>
            </a:r>
          </a:p>
          <a:p>
            <a:pPr marL="171450" indent="-171450">
              <a:buFont typeface="Arial" panose="020B0604020202020204" pitchFamily="34" charset="0"/>
              <a:buChar char="•"/>
            </a:pPr>
            <a:r>
              <a:rPr lang="en-US" baseline="0" dirty="0" smtClean="0"/>
              <a:t>Virtuous employers train heavily and cross train, so employees can do a variety of tasks, are always productive, and can have predictable schedules. Plus, a result is better customer service</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33</a:t>
            </a:fld>
            <a:endParaRPr lang="en-US"/>
          </a:p>
        </p:txBody>
      </p:sp>
    </p:spTree>
    <p:extLst>
      <p:ext uri="{BB962C8B-B14F-4D97-AF65-F5344CB8AC3E}">
        <p14:creationId xmlns:p14="http://schemas.microsoft.com/office/powerpoint/2010/main" val="26104037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CHCA staff trained to check availability lists for guaranteed hours workers first to assign them new clients, and to document case refusals. If workers not available for a particular period of time they must notify the office. If they continue to refuse cases they are offered, their participation in the program could be jeopardized. </a:t>
            </a:r>
          </a:p>
          <a:p>
            <a:pPr marL="171450" indent="-171450">
              <a:buFont typeface="Arial" panose="020B0604020202020204" pitchFamily="34" charset="0"/>
              <a:buChar char="•"/>
            </a:pPr>
            <a:r>
              <a:rPr lang="en-US" dirty="0" smtClean="0"/>
              <a:t>CHCA tries to be flexible and to make the schedule work well for each home health aide. For ex., to coordinate full time work for those who want it by matching morning cases with afternoon cases and matching cases that are two to three days per week with additional work on off days. They also split large hour cases equitably among two or three aides so that noone has to work five or six days in a row. (Also serves to control overtime.) </a:t>
            </a:r>
          </a:p>
          <a:p>
            <a:pPr marL="171450" indent="-171450">
              <a:buFont typeface="Arial" panose="020B0604020202020204" pitchFamily="34" charset="0"/>
              <a:buChar char="•"/>
            </a:pPr>
            <a:r>
              <a:rPr lang="en-US" dirty="0" smtClean="0"/>
              <a:t>A key lesson learned was to put the onus for calling in the AM and PM on the aides rather than on administrative staff.</a:t>
            </a:r>
          </a:p>
          <a:p>
            <a:pPr marL="171450" indent="-171450">
              <a:buFont typeface="Arial" panose="020B0604020202020204" pitchFamily="34" charset="0"/>
              <a:buChar char="•"/>
            </a:pPr>
            <a:r>
              <a:rPr lang="en-US" dirty="0" smtClean="0"/>
              <a:t>Also essential to have a good system to track the workforce. </a:t>
            </a:r>
          </a:p>
          <a:p>
            <a:pPr marL="171450" indent="-171450">
              <a:buFont typeface="Arial" panose="020B0604020202020204" pitchFamily="34" charset="0"/>
              <a:buChar char="•"/>
            </a:pPr>
            <a:r>
              <a:rPr lang="en-US" dirty="0" smtClean="0"/>
              <a:t>Result is a</a:t>
            </a:r>
            <a:r>
              <a:rPr lang="en-US" baseline="0" dirty="0" smtClean="0"/>
              <a:t> happier, more stable workforce and better care for clients</a:t>
            </a:r>
          </a:p>
          <a:p>
            <a:pPr marL="171450" indent="-171450">
              <a:buFont typeface="Arial" panose="020B0604020202020204" pitchFamily="34" charset="0"/>
              <a:buChar char="•"/>
            </a:pPr>
            <a:r>
              <a:rPr lang="en-US" baseline="0" dirty="0" smtClean="0"/>
              <a:t>People are mostly working more than 30 hours so they don’t end up having to pay people for hours not worked</a:t>
            </a: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34</a:t>
            </a:fld>
            <a:endParaRPr lang="en-US"/>
          </a:p>
        </p:txBody>
      </p:sp>
    </p:spTree>
    <p:extLst>
      <p:ext uri="{BB962C8B-B14F-4D97-AF65-F5344CB8AC3E}">
        <p14:creationId xmlns:p14="http://schemas.microsoft.com/office/powerpoint/2010/main" val="334057771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35</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baseline="0" dirty="0" smtClean="0">
                <a:cs typeface="Arial" panose="020B0604020202020204" pitchFamily="34" charset="0"/>
              </a:rPr>
              <a:t>Basic goal of effective profit sharing is to get everyone in the company aligned and rowing the same way</a:t>
            </a:r>
          </a:p>
          <a:p>
            <a:pPr marL="171450" indent="-171450">
              <a:buFont typeface="Arial" panose="020B0604020202020204" pitchFamily="34" charset="0"/>
              <a:buChar char="•"/>
            </a:pPr>
            <a:r>
              <a:rPr lang="en-US" altLang="en-US" baseline="0" dirty="0" smtClean="0">
                <a:cs typeface="Arial" panose="020B0604020202020204" pitchFamily="34" charset="0"/>
              </a:rPr>
              <a:t>Most profit sharing consists of taking a percentage of a company's profits, putting it into a pool, and disbursing it to the company's employees, usually sometime after the close of the year.</a:t>
            </a:r>
          </a:p>
          <a:p>
            <a:pPr marL="171450" indent="-171450">
              <a:buFont typeface="Arial" panose="020B0604020202020204" pitchFamily="34" charset="0"/>
              <a:buChar char="•"/>
            </a:pPr>
            <a:r>
              <a:rPr lang="en-US" altLang="en-US" baseline="0" dirty="0" smtClean="0">
                <a:cs typeface="Arial" panose="020B0604020202020204" pitchFamily="34" charset="0"/>
              </a:rPr>
              <a:t>Not a bad thing, but can be much more – can change how people think and act to be more aligned with company success</a:t>
            </a:r>
          </a:p>
          <a:p>
            <a:pPr marL="171450" indent="-171450">
              <a:buFont typeface="Arial" panose="020B0604020202020204" pitchFamily="34" charset="0"/>
              <a:buChar char="•"/>
            </a:pPr>
            <a:r>
              <a:rPr lang="en-US" altLang="en-US" baseline="0" dirty="0" smtClean="0">
                <a:cs typeface="Arial" panose="020B0604020202020204" pitchFamily="34" charset="0"/>
              </a:rPr>
              <a:t>Annual bonuses not connected with business goals can lead to entitlement</a:t>
            </a:r>
          </a:p>
          <a:p>
            <a:pPr marL="171450" indent="-171450">
              <a:buFont typeface="Arial" panose="020B0604020202020204" pitchFamily="34" charset="0"/>
              <a:buChar char="•"/>
            </a:pPr>
            <a:r>
              <a:rPr lang="en-US" altLang="en-US" baseline="0" dirty="0" smtClean="0">
                <a:cs typeface="Arial" panose="020B0604020202020204" pitchFamily="34" charset="0"/>
              </a:rPr>
              <a:t>A smart bonus program draws people into the process of how the company generates cash and makes smart decisions about spending it</a:t>
            </a:r>
          </a:p>
          <a:p>
            <a:pPr marL="171450" indent="-171450">
              <a:buFont typeface="Arial" panose="020B0604020202020204" pitchFamily="34" charset="0"/>
              <a:buChar char="•"/>
            </a:pPr>
            <a:r>
              <a:rPr lang="en-US" altLang="en-US" baseline="0" dirty="0" smtClean="0">
                <a:cs typeface="Arial" panose="020B0604020202020204" pitchFamily="34" charset="0"/>
              </a:rPr>
              <a:t>SRC CEO Jack Stack’s four elements of a good bonus program:</a:t>
            </a:r>
          </a:p>
          <a:p>
            <a:pPr marL="171450" indent="-171450">
              <a:buFont typeface="Arial" panose="020B0604020202020204" pitchFamily="34" charset="0"/>
              <a:buChar char="•"/>
            </a:pPr>
            <a:r>
              <a:rPr lang="en-US" altLang="en-US" baseline="0" dirty="0" smtClean="0">
                <a:cs typeface="Arial" panose="020B0604020202020204" pitchFamily="34" charset="0"/>
              </a:rPr>
              <a:t>1. Clear goals that people understand and accept because they've had a voice in setting them - goals that affect the health of the whole company.</a:t>
            </a:r>
          </a:p>
          <a:p>
            <a:pPr marL="171450" indent="-171450">
              <a:buFont typeface="Arial" panose="020B0604020202020204" pitchFamily="34" charset="0"/>
              <a:buChar char="•"/>
            </a:pPr>
            <a:r>
              <a:rPr lang="en-US" altLang="en-US" baseline="0" dirty="0" smtClean="0">
                <a:cs typeface="Arial" panose="020B0604020202020204" pitchFamily="34" charset="0"/>
              </a:rPr>
              <a:t>2. Frequent feedback--on a weekly, even a daily, basis. – How we’re doing</a:t>
            </a:r>
          </a:p>
          <a:p>
            <a:pPr marL="171450" indent="-171450">
              <a:buFont typeface="Arial" panose="020B0604020202020204" pitchFamily="34" charset="0"/>
              <a:buChar char="•"/>
            </a:pPr>
            <a:r>
              <a:rPr lang="en-US" altLang="en-US" baseline="0" dirty="0" smtClean="0">
                <a:cs typeface="Arial" panose="020B0604020202020204" pitchFamily="34" charset="0"/>
              </a:rPr>
              <a:t>3. Give people an opportunity to work with one another to achieve the goals.</a:t>
            </a:r>
          </a:p>
          <a:p>
            <a:pPr marL="171450" indent="-171450">
              <a:buFont typeface="Arial" panose="020B0604020202020204" pitchFamily="34" charset="0"/>
              <a:buChar char="•"/>
            </a:pPr>
            <a:r>
              <a:rPr lang="en-US" altLang="en-US" baseline="0" dirty="0" smtClean="0">
                <a:cs typeface="Arial" panose="020B0604020202020204" pitchFamily="34" charset="0"/>
              </a:rPr>
              <a:t>4. Targets that require some effort – not easy, but not impossible. </a:t>
            </a:r>
          </a:p>
          <a:p>
            <a:pPr marL="171450" indent="-171450">
              <a:buFont typeface="Arial" panose="020B0604020202020204" pitchFamily="34" charset="0"/>
              <a:buChar char="•"/>
            </a:pPr>
            <a:r>
              <a:rPr lang="en-US" altLang="en-US" baseline="0" dirty="0" smtClean="0">
                <a:cs typeface="Arial" panose="020B0604020202020204" pitchFamily="34" charset="0"/>
              </a:rPr>
              <a:t>Bonus programs should be organized around a key weakness or vulnerability – critical number (much of this is based on how they do bonus programs at SRC and with open book management/Great Game of Business</a:t>
            </a:r>
          </a:p>
          <a:p>
            <a:pPr marL="171450" indent="-171450">
              <a:buFont typeface="Arial" panose="020B0604020202020204" pitchFamily="34" charset="0"/>
              <a:buChar char="•"/>
            </a:pPr>
            <a:r>
              <a:rPr lang="en-US" altLang="en-US" baseline="0" dirty="0" smtClean="0">
                <a:cs typeface="Arial" panose="020B0604020202020204" pitchFamily="34" charset="0"/>
              </a:rPr>
              <a:t>A good bonus program gets everyone involved in going after a company's greatest weakness--something that represents a threat to its long-term survival. Start by asking people to talk about the company's vulnerabilities and then identify the financial ratio that targets the most critical one.</a:t>
            </a:r>
          </a:p>
          <a:p>
            <a:pPr marL="171450" indent="-171450">
              <a:buFont typeface="Arial" panose="020B0604020202020204" pitchFamily="34" charset="0"/>
              <a:buChar char="•"/>
            </a:pPr>
            <a:r>
              <a:rPr lang="en-US" altLang="en-US" baseline="0" dirty="0" smtClean="0">
                <a:cs typeface="Arial" panose="020B0604020202020204" pitchFamily="34" charset="0"/>
              </a:rPr>
              <a:t>That's your critical number. It's the number through which you can have the greatest impact on your company's value during the coming year. In effect, you say, "By hitting these targets, we can drive out this big weakness and strengthen the company, and we're going to give ourselves a reward if we do it.“</a:t>
            </a:r>
          </a:p>
          <a:p>
            <a:pPr marL="171450" indent="-171450">
              <a:buFont typeface="Arial" panose="020B0604020202020204" pitchFamily="34" charset="0"/>
              <a:buChar char="•"/>
            </a:pPr>
            <a:r>
              <a:rPr lang="en-US" altLang="en-US" baseline="0" dirty="0" smtClean="0">
                <a:cs typeface="Arial" panose="020B0604020202020204" pitchFamily="34" charset="0"/>
              </a:rPr>
              <a:t>Give example of client who needs client/revenue diversification</a:t>
            </a:r>
          </a:p>
          <a:p>
            <a:pPr marL="171450" indent="-171450">
              <a:buFont typeface="Arial" panose="020B0604020202020204" pitchFamily="34" charset="0"/>
              <a:buChar char="•"/>
            </a:pPr>
            <a:r>
              <a:rPr lang="en-US" altLang="en-US" baseline="0" dirty="0" smtClean="0">
                <a:cs typeface="Arial" panose="020B0604020202020204" pitchFamily="34" charset="0"/>
              </a:rPr>
              <a:t>People have to be able to see the connection between their actions, decisions, and participation, and changes in the critical number</a:t>
            </a:r>
          </a:p>
          <a:p>
            <a:pPr marL="171450" indent="-171450">
              <a:buFont typeface="Arial" panose="020B0604020202020204" pitchFamily="34" charset="0"/>
              <a:buChar char="•"/>
            </a:pPr>
            <a:r>
              <a:rPr lang="en-US" altLang="en-US" baseline="0" dirty="0" smtClean="0">
                <a:cs typeface="Arial" panose="020B0604020202020204" pitchFamily="34" charset="0"/>
              </a:rPr>
              <a:t>Management’s role is to give people the tools and info they need to make smart decisions and hit the numbers</a:t>
            </a:r>
          </a:p>
          <a:p>
            <a:pPr marL="171450" indent="-171450">
              <a:buFont typeface="Arial" panose="020B0604020202020204" pitchFamily="34" charset="0"/>
              <a:buChar char="•"/>
            </a:pPr>
            <a:r>
              <a:rPr lang="en-US" altLang="en-US" baseline="0" dirty="0" smtClean="0">
                <a:cs typeface="Arial" panose="020B0604020202020204" pitchFamily="34" charset="0"/>
              </a:rPr>
              <a:t>Then when they achieve the goals, they know the bonus was truly earned, and it had a big effect on making the company stronger</a:t>
            </a:r>
          </a:p>
          <a:p>
            <a:pPr marL="171450" indent="-171450">
              <a:buFont typeface="Arial" panose="020B0604020202020204" pitchFamily="34" charset="0"/>
              <a:buChar char="•"/>
            </a:pPr>
            <a:r>
              <a:rPr lang="en-US" altLang="en-US" baseline="0" dirty="0" smtClean="0">
                <a:cs typeface="Arial" panose="020B0604020202020204" pitchFamily="34" charset="0"/>
              </a:rPr>
              <a:t>SRC bonus paid out quarterly if on track -10% Q1, 20% Q2, 30% Q3, 40% Q4. That way don’t pay out more than you can afford. </a:t>
            </a:r>
          </a:p>
        </p:txBody>
      </p:sp>
    </p:spTree>
    <p:extLst>
      <p:ext uri="{BB962C8B-B14F-4D97-AF65-F5344CB8AC3E}">
        <p14:creationId xmlns:p14="http://schemas.microsoft.com/office/powerpoint/2010/main" val="21176189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36</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baseline="0" dirty="0" smtClean="0">
                <a:cs typeface="Arial" panose="020B0604020202020204" pitchFamily="34" charset="0"/>
              </a:rPr>
              <a:t>Prior to bonus system, Marlin Steel had orders but couldn’t deliver</a:t>
            </a:r>
          </a:p>
          <a:p>
            <a:pPr marL="171450" indent="-171450">
              <a:buFont typeface="Arial" panose="020B0604020202020204" pitchFamily="34" charset="0"/>
              <a:buChar char="•"/>
            </a:pPr>
            <a:r>
              <a:rPr lang="en-US" altLang="en-US" baseline="0" dirty="0" smtClean="0">
                <a:cs typeface="Arial" panose="020B0604020202020204" pitchFamily="34" charset="0"/>
              </a:rPr>
              <a:t>CEO Drew Greenblatt gave production goals to production manager, who quickly realized everyone had to be in on the program.</a:t>
            </a:r>
          </a:p>
          <a:p>
            <a:pPr marL="171450" indent="-171450">
              <a:buFont typeface="Arial" panose="020B0604020202020204" pitchFamily="34" charset="0"/>
              <a:buChar char="•"/>
            </a:pPr>
            <a:r>
              <a:rPr lang="en-US" altLang="en-US" baseline="0" dirty="0" smtClean="0">
                <a:cs typeface="Arial" panose="020B0604020202020204" pitchFamily="34" charset="0"/>
              </a:rPr>
              <a:t>Production manager sets weekly/biweekly targets by work cell/project group</a:t>
            </a:r>
          </a:p>
          <a:p>
            <a:pPr marL="171450" indent="-171450">
              <a:buFont typeface="Arial" panose="020B0604020202020204" pitchFamily="34" charset="0"/>
              <a:buChar char="•"/>
            </a:pPr>
            <a:r>
              <a:rPr lang="en-US" altLang="en-US" baseline="0" dirty="0" smtClean="0">
                <a:cs typeface="Arial" panose="020B0604020202020204" pitchFamily="34" charset="0"/>
              </a:rPr>
              <a:t>Targets aimed at being achievable but requiring some effort to attain. </a:t>
            </a:r>
          </a:p>
          <a:p>
            <a:pPr marL="171450" indent="-171450">
              <a:buFont typeface="Arial" panose="020B0604020202020204" pitchFamily="34" charset="0"/>
              <a:buChar char="•"/>
            </a:pPr>
            <a:r>
              <a:rPr lang="en-US" altLang="en-US" baseline="0" dirty="0" smtClean="0">
                <a:cs typeface="Arial" panose="020B0604020202020204" pitchFamily="34" charset="0"/>
              </a:rPr>
              <a:t>Posted publicly to spur friendly competition between the teams.  </a:t>
            </a:r>
          </a:p>
          <a:p>
            <a:pPr marL="171450" indent="-171450">
              <a:buFont typeface="Arial" panose="020B0604020202020204" pitchFamily="34" charset="0"/>
              <a:buChar char="•"/>
            </a:pPr>
            <a:r>
              <a:rPr lang="en-US" altLang="en-US" baseline="0" dirty="0" smtClean="0">
                <a:cs typeface="Arial" panose="020B0604020202020204" pitchFamily="34" charset="0"/>
              </a:rPr>
              <a:t>Hitting the targets earns each team member a percentage bonus, which is paid quickly in the next paycheck. That makes it much more real and urgent than an annual or even a quarterly bonus. </a:t>
            </a:r>
          </a:p>
          <a:p>
            <a:pPr marL="171450" indent="-171450">
              <a:buFont typeface="Arial" panose="020B0604020202020204" pitchFamily="34" charset="0"/>
              <a:buChar char="•"/>
            </a:pPr>
            <a:r>
              <a:rPr lang="en-US" altLang="en-US" baseline="0" dirty="0" smtClean="0">
                <a:cs typeface="Arial" panose="020B0604020202020204" pitchFamily="34" charset="0"/>
              </a:rPr>
              <a:t>If they don’t hit the goals, they figure out why so they can hit them the next time</a:t>
            </a:r>
          </a:p>
          <a:p>
            <a:pPr marL="171450" indent="-171450">
              <a:buFont typeface="Arial" panose="020B0604020202020204" pitchFamily="34" charset="0"/>
              <a:buChar char="•"/>
            </a:pPr>
            <a:r>
              <a:rPr lang="en-US" altLang="en-US" baseline="0" dirty="0" smtClean="0">
                <a:cs typeface="Arial" panose="020B0604020202020204" pitchFamily="34" charset="0"/>
              </a:rPr>
              <a:t>It was not a straight line to success after they implemented the bonus system. One issue was quality; when bonuses were just tied to revenue, they were shipping junk and disappointing clients. So they also tied the bonuses to quality – if the product doesn’t meet standards, they deduct it from the next bonus check.</a:t>
            </a:r>
          </a:p>
          <a:p>
            <a:pPr marL="171450" indent="-171450">
              <a:buFont typeface="Arial" panose="020B0604020202020204" pitchFamily="34" charset="0"/>
              <a:buChar char="•"/>
            </a:pPr>
            <a:r>
              <a:rPr lang="en-US" altLang="en-US" baseline="0" dirty="0" smtClean="0">
                <a:cs typeface="Arial" panose="020B0604020202020204" pitchFamily="34" charset="0"/>
              </a:rPr>
              <a:t>We also tied the bonus to percentage of productivity. So if you are productive, you get a bonus. If you are very productive, you get a bigger bonus. If you are hyper productive, you get even more.</a:t>
            </a:r>
          </a:p>
          <a:p>
            <a:pPr marL="171450" indent="-171450">
              <a:buFont typeface="Arial" panose="020B0604020202020204" pitchFamily="34" charset="0"/>
              <a:buChar char="•"/>
            </a:pPr>
            <a:r>
              <a:rPr lang="en-US" altLang="en-US" baseline="0" dirty="0" smtClean="0">
                <a:cs typeface="Arial" panose="020B0604020202020204" pitchFamily="34" charset="0"/>
              </a:rPr>
              <a:t>Most blue collar employees are paid their hourly rate regardless of how productive they are. Their employees have skin in the game and as a result, they are entrepreneurial and aggressive. Sometimes people get a check equivalent of more than 40% of their salary in bonuses. Annually our employees are making $40K - $100K doing skilled or semi-skilled work. They’ve been able to buy cars and homes.</a:t>
            </a:r>
          </a:p>
          <a:p>
            <a:pPr marL="171450" indent="-171450">
              <a:buFont typeface="Arial" panose="020B0604020202020204" pitchFamily="34" charset="0"/>
              <a:buChar char="•"/>
            </a:pPr>
            <a:r>
              <a:rPr lang="en-US" altLang="en-US" baseline="0" dirty="0" smtClean="0">
                <a:cs typeface="Arial" panose="020B0604020202020204" pitchFamily="34" charset="0"/>
              </a:rPr>
              <a:t>The golden rule is that if you give employees clear goals and an incentive to achieve them quickly and well, they will knock down those targets.</a:t>
            </a:r>
          </a:p>
          <a:p>
            <a:pPr marL="171450" indent="-171450">
              <a:buFont typeface="Arial" panose="020B0604020202020204" pitchFamily="34" charset="0"/>
              <a:buChar char="•"/>
            </a:pPr>
            <a:r>
              <a:rPr lang="en-US" altLang="en-US" baseline="0" dirty="0" smtClean="0">
                <a:cs typeface="Arial" panose="020B0604020202020204" pitchFamily="34" charset="0"/>
              </a:rPr>
              <a:t>The end result is a more motivated, productive workforce. They nurture the machinery and make sure it is working well because if it is down they won’t get bonuses. They are paid more and they are better, more skilled, with a safer work environment. They’re in a growing company where they are appreciated and the work is fulfilling - a win-win.</a:t>
            </a:r>
          </a:p>
          <a:p>
            <a:pPr marL="171450" indent="-171450">
              <a:buFont typeface="Arial" panose="020B0604020202020204" pitchFamily="34" charset="0"/>
              <a:buChar char="•"/>
            </a:pPr>
            <a:endParaRPr lang="en-US" altLang="en-US" baseline="0" dirty="0" smtClean="0">
              <a:cs typeface="Arial" panose="020B0604020202020204" pitchFamily="34" charset="0"/>
            </a:endParaRPr>
          </a:p>
        </p:txBody>
      </p:sp>
    </p:spTree>
    <p:extLst>
      <p:ext uri="{BB962C8B-B14F-4D97-AF65-F5344CB8AC3E}">
        <p14:creationId xmlns:p14="http://schemas.microsoft.com/office/powerpoint/2010/main" val="107426397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37</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ltLang="en-US" baseline="0" dirty="0" smtClean="0">
              <a:cs typeface="Arial" panose="020B0604020202020204" pitchFamily="34" charset="0"/>
            </a:endParaRPr>
          </a:p>
        </p:txBody>
      </p:sp>
    </p:spTree>
    <p:extLst>
      <p:ext uri="{BB962C8B-B14F-4D97-AF65-F5344CB8AC3E}">
        <p14:creationId xmlns:p14="http://schemas.microsoft.com/office/powerpoint/2010/main" val="32837119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38</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baseline="0" dirty="0" smtClean="0">
                <a:cs typeface="Arial" panose="020B0604020202020204" pitchFamily="34" charset="0"/>
              </a:rPr>
              <a:t>Five basic kinds of individual equity compensation plans. Each kind of plan provides employees with some special consideration in price or terms.</a:t>
            </a:r>
          </a:p>
          <a:p>
            <a:pPr marL="628650" lvl="1" indent="-171450">
              <a:buFont typeface="Arial" panose="020B0604020202020204" pitchFamily="34" charset="0"/>
              <a:buChar char="•"/>
            </a:pPr>
            <a:r>
              <a:rPr lang="en-US" altLang="en-US" b="1" baseline="0" dirty="0" smtClean="0">
                <a:cs typeface="Arial" panose="020B0604020202020204" pitchFamily="34" charset="0"/>
              </a:rPr>
              <a:t>Stock options</a:t>
            </a:r>
            <a:r>
              <a:rPr lang="en-US" altLang="en-US" baseline="0" dirty="0" smtClean="0">
                <a:cs typeface="Arial" panose="020B0604020202020204" pitchFamily="34" charset="0"/>
              </a:rPr>
              <a:t> give employees the right to buy a number of shares at a price fixed at grant for a defined number of years into the future. 2 types, incentive stock options (ISOs) and Nonqualified stock options (NSOs). Several differences between ISOs and NSOs including the way they are taxes, but most important is that ISOs can only be granted to employees, whereas NSOs can be granted to anyone – employees, directors, customers, consultants. ISOs are most common type of stock option.</a:t>
            </a:r>
          </a:p>
          <a:p>
            <a:pPr marL="628650" lvl="1" indent="-171450">
              <a:buFont typeface="Arial" panose="020B0604020202020204" pitchFamily="34" charset="0"/>
              <a:buChar char="•"/>
            </a:pPr>
            <a:r>
              <a:rPr lang="en-US" altLang="en-US" b="1" baseline="0" dirty="0" smtClean="0">
                <a:cs typeface="Arial" panose="020B0604020202020204" pitchFamily="34" charset="0"/>
              </a:rPr>
              <a:t>Restricted stock</a:t>
            </a:r>
            <a:r>
              <a:rPr lang="en-US" altLang="en-US" baseline="0" dirty="0" smtClean="0">
                <a:cs typeface="Arial" panose="020B0604020202020204" pitchFamily="34" charset="0"/>
              </a:rPr>
              <a:t> gives employees the right to purchase or receive shares once certain restrictions, such as years of tenure or meeting a performance target, are met. </a:t>
            </a:r>
          </a:p>
          <a:p>
            <a:pPr marL="628650" lvl="1" indent="-171450">
              <a:buFont typeface="Arial" panose="020B0604020202020204" pitchFamily="34" charset="0"/>
              <a:buChar char="•"/>
            </a:pPr>
            <a:r>
              <a:rPr lang="en-US" altLang="en-US" b="1" baseline="0" dirty="0" smtClean="0">
                <a:cs typeface="Arial" panose="020B0604020202020204" pitchFamily="34" charset="0"/>
              </a:rPr>
              <a:t>Stock appreciation rights (SARs)</a:t>
            </a:r>
            <a:r>
              <a:rPr lang="en-US" altLang="en-US" b="0" baseline="0" dirty="0" smtClean="0">
                <a:cs typeface="Arial" panose="020B0604020202020204" pitchFamily="34" charset="0"/>
              </a:rPr>
              <a:t> and </a:t>
            </a:r>
            <a:r>
              <a:rPr lang="en-US" altLang="en-US" b="1" baseline="0" dirty="0" smtClean="0">
                <a:cs typeface="Arial" panose="020B0604020202020204" pitchFamily="34" charset="0"/>
              </a:rPr>
              <a:t>phantom stock</a:t>
            </a:r>
            <a:r>
              <a:rPr lang="en-US" altLang="en-US" b="0" baseline="0" dirty="0" smtClean="0">
                <a:cs typeface="Arial" panose="020B0604020202020204" pitchFamily="34" charset="0"/>
              </a:rPr>
              <a:t> are very similar – essentially bonus plans that grant the right to receive a cash or stock payment based on increase in the value of the company’s stock over a specified period of time. When payout occurs, it is taxed as ordinary income. If paid out in cash, company has to set aside that cash. May not be best option for a startup.</a:t>
            </a:r>
          </a:p>
          <a:p>
            <a:pPr marL="628650" lvl="1" indent="-171450">
              <a:buFont typeface="Arial" panose="020B0604020202020204" pitchFamily="34" charset="0"/>
              <a:buChar char="•"/>
            </a:pPr>
            <a:r>
              <a:rPr lang="en-US" altLang="en-US" b="1" baseline="0" dirty="0" smtClean="0">
                <a:cs typeface="Arial" panose="020B0604020202020204" pitchFamily="34" charset="0"/>
              </a:rPr>
              <a:t>Employee stock purchase plans (ESPPs)</a:t>
            </a:r>
            <a:r>
              <a:rPr lang="en-US" altLang="en-US" baseline="0" dirty="0" smtClean="0">
                <a:cs typeface="Arial" panose="020B0604020202020204" pitchFamily="34" charset="0"/>
              </a:rPr>
              <a:t> provide employees the right to purchase company shares, usually at a discount. Employees enroll in the plan and designate how much will be deducted from their paychecks. At the end of the offering period, each participant's accumulated funds are used to buy shares, usually at a specified discount (up to 15%) from the market value.</a:t>
            </a:r>
          </a:p>
          <a:p>
            <a:pPr marL="628650" lvl="1" indent="-171450">
              <a:buFont typeface="Arial" panose="020B0604020202020204" pitchFamily="34" charset="0"/>
              <a:buChar char="•"/>
            </a:pPr>
            <a:r>
              <a:rPr lang="en-US" altLang="en-US" b="1" baseline="0" dirty="0" smtClean="0">
                <a:cs typeface="Arial" panose="020B0604020202020204" pitchFamily="34" charset="0"/>
              </a:rPr>
              <a:t>National Center for Employee Ownership</a:t>
            </a:r>
            <a:r>
              <a:rPr lang="en-US" altLang="en-US" baseline="0" dirty="0" smtClean="0">
                <a:cs typeface="Arial" panose="020B0604020202020204" pitchFamily="34" charset="0"/>
              </a:rPr>
              <a:t> is an educational association that is a fount of info. on all the various types of employee ownership vehicles and can help you determine which is best for your situation. Lots of free articles, books you can buy, can join for reasonable cost and they will help. </a:t>
            </a:r>
            <a:r>
              <a:rPr lang="en-US" altLang="en-US" b="1" baseline="0" dirty="0" smtClean="0">
                <a:cs typeface="Arial" panose="020B0604020202020204" pitchFamily="34" charset="0"/>
              </a:rPr>
              <a:t>www.nceo.org</a:t>
            </a:r>
            <a:r>
              <a:rPr lang="en-US" altLang="en-US" baseline="0" dirty="0" smtClean="0">
                <a:cs typeface="Arial" panose="020B0604020202020204" pitchFamily="34" charset="0"/>
              </a:rPr>
              <a:t>  </a:t>
            </a:r>
          </a:p>
        </p:txBody>
      </p:sp>
    </p:spTree>
    <p:extLst>
      <p:ext uri="{BB962C8B-B14F-4D97-AF65-F5344CB8AC3E}">
        <p14:creationId xmlns:p14="http://schemas.microsoft.com/office/powerpoint/2010/main" val="298989179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39</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charset="0"/>
              <a:buChar char="•"/>
            </a:pPr>
            <a:r>
              <a:rPr lang="en-US" altLang="en-US" baseline="0" dirty="0" smtClean="0">
                <a:cs typeface="Arial" panose="020B0604020202020204" pitchFamily="34" charset="0"/>
              </a:rPr>
              <a:t>Company founder, Fred </a:t>
            </a:r>
            <a:r>
              <a:rPr lang="en-US" altLang="en-US" baseline="0" dirty="0" err="1" smtClean="0">
                <a:cs typeface="Arial" panose="020B0604020202020204" pitchFamily="34" charset="0"/>
              </a:rPr>
              <a:t>Wikoff</a:t>
            </a:r>
            <a:r>
              <a:rPr lang="en-US" altLang="en-US" baseline="0" dirty="0" smtClean="0">
                <a:cs typeface="Arial" panose="020B0604020202020204" pitchFamily="34" charset="0"/>
              </a:rPr>
              <a:t>, (pronounced “WHY-</a:t>
            </a:r>
            <a:r>
              <a:rPr lang="en-US" altLang="en-US" baseline="0" dirty="0" err="1" smtClean="0">
                <a:cs typeface="Arial" panose="020B0604020202020204" pitchFamily="34" charset="0"/>
              </a:rPr>
              <a:t>coff</a:t>
            </a:r>
            <a:r>
              <a:rPr lang="en-US" altLang="en-US" baseline="0" dirty="0" smtClean="0">
                <a:cs typeface="Arial" panose="020B0604020202020204" pitchFamily="34" charset="0"/>
              </a:rPr>
              <a:t>”), believed in sharing equity with all who helped create it</a:t>
            </a:r>
          </a:p>
          <a:p>
            <a:pPr marL="171450" indent="-171450">
              <a:buFont typeface="Arial" charset="0"/>
              <a:buChar char="•"/>
            </a:pPr>
            <a:r>
              <a:rPr lang="en-US" altLang="en-US" baseline="0" dirty="0" smtClean="0">
                <a:cs typeface="Arial" panose="020B0604020202020204" pitchFamily="34" charset="0"/>
              </a:rPr>
              <a:t>He established a profit sharing plan in 1961, which they still have. Company contributes 10 percent of pre-tax profits to this plan, which covers all employees who worked at least 1,000 hours during the year.</a:t>
            </a:r>
          </a:p>
          <a:p>
            <a:pPr marL="171450" indent="-171450">
              <a:buFont typeface="Arial" charset="0"/>
              <a:buChar char="•"/>
            </a:pPr>
            <a:r>
              <a:rPr lang="en-US" altLang="en-US" baseline="0" dirty="0" smtClean="0">
                <a:cs typeface="Arial" panose="020B0604020202020204" pitchFamily="34" charset="0"/>
              </a:rPr>
              <a:t>In 1981 they added an incentive bonus plan for all employees based on the profitability of their individual facility.  </a:t>
            </a:r>
          </a:p>
          <a:p>
            <a:pPr marL="171450" indent="-171450">
              <a:buFont typeface="Arial" charset="0"/>
              <a:buChar char="•"/>
            </a:pPr>
            <a:r>
              <a:rPr lang="en-US" altLang="en-US" baseline="0" dirty="0" smtClean="0">
                <a:cs typeface="Arial" panose="020B0604020202020204" pitchFamily="34" charset="0"/>
              </a:rPr>
              <a:t>Additional employee ownership vehicles evolved from there, and employees have owned the controlling share of the company’s stock since 1985. </a:t>
            </a:r>
          </a:p>
          <a:p>
            <a:pPr marL="171450" indent="-171450">
              <a:buFont typeface="Arial" charset="0"/>
              <a:buChar char="•"/>
            </a:pPr>
            <a:r>
              <a:rPr lang="en-US" altLang="en-US" baseline="0" dirty="0" smtClean="0">
                <a:cs typeface="Arial" panose="020B0604020202020204" pitchFamily="34" charset="0"/>
              </a:rPr>
              <a:t>About two-thirds of the employees are owners either directly or by selecting </a:t>
            </a:r>
            <a:r>
              <a:rPr lang="en-US" altLang="en-US" baseline="0" dirty="0" err="1" smtClean="0">
                <a:cs typeface="Arial" panose="020B0604020202020204" pitchFamily="34" charset="0"/>
              </a:rPr>
              <a:t>Wikoff</a:t>
            </a:r>
            <a:r>
              <a:rPr lang="en-US" altLang="en-US" baseline="0" dirty="0" smtClean="0">
                <a:cs typeface="Arial" panose="020B0604020202020204" pitchFamily="34" charset="0"/>
              </a:rPr>
              <a:t> stock as an investment in the profit sharing plan (limited to 34 percent of account balance). </a:t>
            </a:r>
          </a:p>
          <a:p>
            <a:pPr marL="171450" indent="-171450">
              <a:buFont typeface="Arial" charset="0"/>
              <a:buChar char="•"/>
            </a:pPr>
            <a:r>
              <a:rPr lang="en-US" altLang="en-US" baseline="0" dirty="0" smtClean="0">
                <a:cs typeface="Arial" panose="020B0604020202020204" pitchFamily="34" charset="0"/>
              </a:rPr>
              <a:t>Salaried employees receive stock options and hourly employees receive stock appreciation rights (SARs). </a:t>
            </a:r>
          </a:p>
          <a:p>
            <a:pPr marL="171450" indent="-171450">
              <a:buFont typeface="Arial" charset="0"/>
              <a:buChar char="•"/>
            </a:pPr>
            <a:r>
              <a:rPr lang="en-US" altLang="en-US" baseline="0" dirty="0" smtClean="0">
                <a:cs typeface="Arial" panose="020B0604020202020204" pitchFamily="34" charset="0"/>
              </a:rPr>
              <a:t>Everyone gets a chance for an award every one to four years, with larger and more frequent rewards related to performance and/or level of responsibility.   </a:t>
            </a:r>
          </a:p>
          <a:p>
            <a:pPr marL="171450" indent="-171450">
              <a:buFont typeface="Arial" charset="0"/>
              <a:buChar char="•"/>
            </a:pPr>
            <a:r>
              <a:rPr lang="en-US" altLang="en-US" baseline="0" dirty="0" smtClean="0">
                <a:cs typeface="Arial" panose="020B0604020202020204" pitchFamily="34" charset="0"/>
              </a:rPr>
              <a:t>Company creates a market for the stock by making an annual offer to anyone who wants to redeem shares at the current price.</a:t>
            </a:r>
          </a:p>
          <a:p>
            <a:pPr marL="171450" indent="-171450">
              <a:buFont typeface="Arial" charset="0"/>
              <a:buChar char="•"/>
            </a:pPr>
            <a:r>
              <a:rPr lang="en-US" altLang="en-US" baseline="0" dirty="0" smtClean="0">
                <a:cs typeface="Arial" panose="020B0604020202020204" pitchFamily="34" charset="0"/>
              </a:rPr>
              <a:t>Company spends a lot of time educating employees about our employee ownership program – defining what stock options and SARs mean in laymen’s terms, posting updates on stock growth around the facilities and in the newsletter, and discussing stock ownership in the quarterly team meetings.</a:t>
            </a:r>
          </a:p>
          <a:p>
            <a:pPr marL="171450" indent="-171450">
              <a:buFont typeface="Arial" charset="0"/>
              <a:buChar char="•"/>
            </a:pPr>
            <a:r>
              <a:rPr lang="en-US" altLang="en-US" baseline="0" dirty="0" err="1" smtClean="0">
                <a:cs typeface="Arial" panose="020B0604020202020204" pitchFamily="34" charset="0"/>
              </a:rPr>
              <a:t>Wikoff</a:t>
            </a:r>
            <a:r>
              <a:rPr lang="en-US" altLang="en-US" baseline="0" dirty="0" smtClean="0">
                <a:cs typeface="Arial" panose="020B0604020202020204" pitchFamily="34" charset="0"/>
              </a:rPr>
              <a:t> encourages employees to save money to buy company stock and provides several vehicles to help them save for and/or finance the exercise of their options. </a:t>
            </a:r>
          </a:p>
          <a:p>
            <a:pPr marL="171450" indent="-171450">
              <a:buFont typeface="Arial" charset="0"/>
              <a:buChar char="•"/>
            </a:pPr>
            <a:r>
              <a:rPr lang="en-US" altLang="en-US" baseline="0" dirty="0" smtClean="0">
                <a:cs typeface="Arial" panose="020B0604020202020204" pitchFamily="34" charset="0"/>
              </a:rPr>
              <a:t>Before 2009, all employees received ISOs, but many hourly employees were cashing in as soon as they exercised their options, or weren’t exercising their options at all because they didn’t have the cash to buy stock.  </a:t>
            </a:r>
          </a:p>
          <a:p>
            <a:pPr marL="171450" indent="-171450">
              <a:buFont typeface="Arial" charset="0"/>
              <a:buChar char="•"/>
            </a:pPr>
            <a:r>
              <a:rPr lang="en-US" altLang="en-US" baseline="0" dirty="0" smtClean="0">
                <a:cs typeface="Arial" panose="020B0604020202020204" pitchFamily="34" charset="0"/>
              </a:rPr>
              <a:t>Company decided to award stock appreciation rights, which do not require the outlay of cash, to hourly employees, while maintaining stock options for salaried employees. </a:t>
            </a:r>
          </a:p>
          <a:p>
            <a:pPr marL="171450" indent="-171450">
              <a:buFont typeface="Arial" charset="0"/>
              <a:buChar char="•"/>
            </a:pPr>
            <a:r>
              <a:rPr lang="en-US" altLang="en-US" baseline="0" dirty="0" smtClean="0">
                <a:cs typeface="Arial" panose="020B0604020202020204" pitchFamily="34" charset="0"/>
              </a:rPr>
              <a:t>Good decision because more hourly employees tend to hold onto stock acquired through SARs, and they appreciate not having to spend their own cash to buy options. </a:t>
            </a:r>
          </a:p>
          <a:p>
            <a:pPr marL="171450" indent="-171450">
              <a:buFont typeface="Arial" charset="0"/>
              <a:buChar char="•"/>
            </a:pPr>
            <a:r>
              <a:rPr lang="en-US" altLang="en-US" baseline="0" dirty="0" smtClean="0">
                <a:cs typeface="Arial" panose="020B0604020202020204" pitchFamily="34" charset="0"/>
              </a:rPr>
              <a:t>Normally, SARs can be paid out of either cash or stock, but in this program they can only be paid in stock. Employees can immediately sell the stock the next day, but more people tend to hold onto the stock when it is awarded this way. </a:t>
            </a:r>
          </a:p>
          <a:p>
            <a:pPr marL="171450" indent="-171450">
              <a:buFont typeface="Arial" charset="0"/>
              <a:buChar char="•"/>
            </a:pPr>
            <a:r>
              <a:rPr lang="en-US" altLang="en-US" baseline="0" dirty="0" smtClean="0">
                <a:cs typeface="Arial" panose="020B0604020202020204" pitchFamily="34" charset="0"/>
              </a:rPr>
              <a:t>Developed their program prior to development of ESOPs; would have been hard to completely change over. Like it because you can cash in prior to retirement if want to send a child to college, etc.</a:t>
            </a:r>
          </a:p>
        </p:txBody>
      </p:sp>
    </p:spTree>
    <p:extLst>
      <p:ext uri="{BB962C8B-B14F-4D97-AF65-F5344CB8AC3E}">
        <p14:creationId xmlns:p14="http://schemas.microsoft.com/office/powerpoint/2010/main" val="10402343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4</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aseline="0" dirty="0" smtClean="0">
                <a:cs typeface="Arial" panose="020B0604020202020204" pitchFamily="34" charset="0"/>
              </a:rPr>
              <a:t>Articulate goals for the session</a:t>
            </a:r>
          </a:p>
        </p:txBody>
      </p:sp>
    </p:spTree>
    <p:extLst>
      <p:ext uri="{BB962C8B-B14F-4D97-AF65-F5344CB8AC3E}">
        <p14:creationId xmlns:p14="http://schemas.microsoft.com/office/powerpoint/2010/main" val="3484730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40</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charset="0"/>
              <a:buChar char="•"/>
            </a:pPr>
            <a:r>
              <a:rPr lang="en-US" altLang="en-US" baseline="0" dirty="0" smtClean="0">
                <a:cs typeface="Arial" panose="020B0604020202020204" pitchFamily="34" charset="0"/>
              </a:rPr>
              <a:t>An ESOP is an employee benefit plan (regulated by ERISA) which can set aside or borrow funds to buy the departing owner’s shares of company stock.</a:t>
            </a:r>
          </a:p>
          <a:p>
            <a:pPr marL="171450" indent="-171450">
              <a:buFont typeface="Arial" charset="0"/>
              <a:buChar char="•"/>
            </a:pPr>
            <a:r>
              <a:rPr lang="en-US" altLang="en-US" baseline="0" dirty="0" smtClean="0">
                <a:cs typeface="Arial" panose="020B0604020202020204" pitchFamily="34" charset="0"/>
              </a:rPr>
              <a:t>These shares are put in a trust and allocated to individual employee accounts that vest over time and eventually are cashed in when employees retire or leave the company. </a:t>
            </a:r>
          </a:p>
          <a:p>
            <a:pPr marL="171450" indent="-171450">
              <a:buFont typeface="Arial" charset="0"/>
              <a:buChar char="•"/>
            </a:pPr>
            <a:r>
              <a:rPr lang="en-US" altLang="en-US" baseline="0" dirty="0" smtClean="0">
                <a:cs typeface="Arial" panose="020B0604020202020204" pitchFamily="34" charset="0"/>
              </a:rPr>
              <a:t>About 7,000 companies have ESOPs, covering 13.5 million employees</a:t>
            </a:r>
          </a:p>
          <a:p>
            <a:pPr marL="171450" indent="-171450">
              <a:buFont typeface="Arial" charset="0"/>
              <a:buChar char="•"/>
            </a:pPr>
            <a:r>
              <a:rPr lang="en-US" altLang="en-US" baseline="0" dirty="0" smtClean="0">
                <a:cs typeface="Arial" panose="020B0604020202020204" pitchFamily="34" charset="0"/>
              </a:rPr>
              <a:t>ESOPs are most commonly used to provide a market for the shares of departing owners of successful closely held companies, to motivate and reward employees, or to take advantage of incentives to borrow money for acquiring new assets in pretax dollars. In almost every case, ESOPs are a contribution to the employee, not an employee purchase.</a:t>
            </a:r>
          </a:p>
          <a:p>
            <a:pPr marL="171450" indent="-171450">
              <a:buFont typeface="Arial" charset="0"/>
              <a:buChar char="•"/>
            </a:pPr>
            <a:r>
              <a:rPr lang="en-US" altLang="en-US" baseline="0" dirty="0" smtClean="0">
                <a:cs typeface="Arial" panose="020B0604020202020204" pitchFamily="34" charset="0"/>
              </a:rPr>
              <a:t>ESOPs provide a tax-preferential market for the departing owner’s shares if more than 30% of company is sold to ESOP; 100% ESOP company doesn’t pay taxes</a:t>
            </a:r>
          </a:p>
          <a:p>
            <a:pPr marL="171450" indent="-171450">
              <a:buFont typeface="Arial" charset="0"/>
              <a:buChar char="•"/>
            </a:pPr>
            <a:r>
              <a:rPr lang="en-US" altLang="en-US" baseline="0" dirty="0" smtClean="0">
                <a:cs typeface="Arial" panose="020B0604020202020204" pitchFamily="34" charset="0"/>
              </a:rPr>
              <a:t>A great way for a departing owner to ensure his/her legacy will continue – same culture, jobs maintained in the same geography</a:t>
            </a:r>
          </a:p>
          <a:p>
            <a:pPr marL="171450" indent="-171450">
              <a:buFont typeface="Arial" charset="0"/>
              <a:buChar char="•"/>
            </a:pPr>
            <a:r>
              <a:rPr lang="en-US" altLang="en-US" baseline="0" dirty="0" smtClean="0">
                <a:cs typeface="Arial" panose="020B0604020202020204" pitchFamily="34" charset="0"/>
              </a:rPr>
              <a:t>ESOPs can create a mechanism for greater employee engagement, ownership, and voice.</a:t>
            </a:r>
          </a:p>
          <a:p>
            <a:pPr marL="171450" indent="-171450">
              <a:buFont typeface="Arial" charset="0"/>
              <a:buChar char="•"/>
            </a:pPr>
            <a:r>
              <a:rPr lang="en-US" altLang="en-US" baseline="0" dirty="0" smtClean="0">
                <a:cs typeface="Arial" panose="020B0604020202020204" pitchFamily="34" charset="0"/>
              </a:rPr>
              <a:t>A company must be profitable and growing to set up an ESOP as the cost of setting up an ESOP is substantial - $40,000 for the simplest of plans in small companies and on up from there. </a:t>
            </a:r>
          </a:p>
          <a:p>
            <a:pPr marL="171450" indent="-171450">
              <a:buFont typeface="Arial" charset="0"/>
              <a:buChar char="•"/>
            </a:pPr>
            <a:r>
              <a:rPr lang="en-US" altLang="en-US" baseline="0" dirty="0" smtClean="0">
                <a:cs typeface="Arial" panose="020B0604020202020204" pitchFamily="34" charset="0"/>
              </a:rPr>
              <a:t>It is also expensive to administer – requires an annual valuation (if private company) to determine value of shares</a:t>
            </a:r>
          </a:p>
          <a:p>
            <a:pPr marL="171450" indent="-171450">
              <a:buFont typeface="Arial" charset="0"/>
              <a:buChar char="•"/>
            </a:pPr>
            <a:r>
              <a:rPr lang="en-US" altLang="en-US" baseline="0" dirty="0" smtClean="0">
                <a:cs typeface="Arial" panose="020B0604020202020204" pitchFamily="34" charset="0"/>
              </a:rPr>
              <a:t>Note that any time new shares are issued, the stock of existing owners is diluted. That dilution must be weighed against the tax and motivation benefits an ESOP can provide. </a:t>
            </a:r>
          </a:p>
          <a:p>
            <a:pPr marL="171450" indent="-171450">
              <a:buFont typeface="Arial" charset="0"/>
              <a:buChar char="•"/>
            </a:pPr>
            <a:r>
              <a:rPr lang="en-US" altLang="en-US" baseline="0" dirty="0" smtClean="0">
                <a:cs typeface="Arial" panose="020B0604020202020204" pitchFamily="34" charset="0"/>
              </a:rPr>
              <a:t>Finally, not enough to just give people ownership - ESOPs will improve corporate performance only if combined with opportunities for employees to participate in decisions affecting their work.</a:t>
            </a:r>
          </a:p>
          <a:p>
            <a:pPr marL="171450" indent="-171450">
              <a:buFont typeface="Arial" charset="0"/>
              <a:buChar char="•"/>
            </a:pPr>
            <a:r>
              <a:rPr lang="en-US" altLang="en-US" baseline="0" dirty="0" smtClean="0">
                <a:cs typeface="Arial" panose="020B0604020202020204" pitchFamily="34" charset="0"/>
              </a:rPr>
              <a:t>Open book management is a great tool for ESOPs – teaching people to think like owners</a:t>
            </a:r>
          </a:p>
          <a:p>
            <a:pPr marL="171450" indent="-171450">
              <a:buFont typeface="Arial" charset="0"/>
              <a:buChar char="•"/>
            </a:pPr>
            <a:r>
              <a:rPr lang="en-US" altLang="en-US" baseline="0" dirty="0" smtClean="0">
                <a:cs typeface="Arial" panose="020B0604020202020204" pitchFamily="34" charset="0"/>
              </a:rPr>
              <a:t>Research has shown that ESOPs increase sales, employment, and sales per employee by about 2.3% to 2.4% per year over what would have been expected absent an ESOP. </a:t>
            </a:r>
          </a:p>
          <a:p>
            <a:pPr marL="171450" indent="-171450">
              <a:buFont typeface="Arial" charset="0"/>
              <a:buChar char="•"/>
            </a:pPr>
            <a:r>
              <a:rPr lang="en-US" altLang="en-US" baseline="0" dirty="0" smtClean="0">
                <a:cs typeface="Arial" panose="020B0604020202020204" pitchFamily="34" charset="0"/>
              </a:rPr>
              <a:t>ESOP companies are also somewhat more likely to still be in business several years later. </a:t>
            </a:r>
          </a:p>
          <a:p>
            <a:pPr marL="171450" indent="-171450">
              <a:buFont typeface="Arial" charset="0"/>
              <a:buChar char="•"/>
            </a:pPr>
            <a:endParaRPr lang="en-US" altLang="en-US" baseline="0" dirty="0" smtClean="0">
              <a:cs typeface="Arial" panose="020B0604020202020204" pitchFamily="34" charset="0"/>
            </a:endParaRPr>
          </a:p>
          <a:p>
            <a:pPr marL="171450" indent="-171450">
              <a:buFont typeface="Arial" charset="0"/>
              <a:buChar char="•"/>
            </a:pPr>
            <a:endParaRPr lang="en-US" altLang="en-US" baseline="0" dirty="0" smtClean="0">
              <a:cs typeface="Arial" panose="020B0604020202020204" pitchFamily="34" charset="0"/>
            </a:endParaRPr>
          </a:p>
        </p:txBody>
      </p:sp>
    </p:spTree>
    <p:extLst>
      <p:ext uri="{BB962C8B-B14F-4D97-AF65-F5344CB8AC3E}">
        <p14:creationId xmlns:p14="http://schemas.microsoft.com/office/powerpoint/2010/main" val="22610370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41</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charset="0"/>
              <a:buChar char="•"/>
            </a:pPr>
            <a:r>
              <a:rPr lang="en-US" altLang="en-US" baseline="0" dirty="0" smtClean="0">
                <a:cs typeface="Arial" panose="020B0604020202020204" pitchFamily="34" charset="0"/>
              </a:rPr>
              <a:t>New Belgium Brewing, has been an ESOP for many years</a:t>
            </a:r>
          </a:p>
          <a:p>
            <a:pPr marL="171450" indent="-171450">
              <a:buFont typeface="Arial" charset="0"/>
              <a:buChar char="•"/>
            </a:pPr>
            <a:r>
              <a:rPr lang="en-US" altLang="en-US" baseline="0" dirty="0" err="1" smtClean="0">
                <a:cs typeface="Arial" panose="020B0604020202020204" pitchFamily="34" charset="0"/>
              </a:rPr>
              <a:t>Dansko</a:t>
            </a:r>
            <a:r>
              <a:rPr lang="en-US" altLang="en-US" baseline="0" dirty="0" smtClean="0">
                <a:cs typeface="Arial" panose="020B0604020202020204" pitchFamily="34" charset="0"/>
              </a:rPr>
              <a:t> had a small percentage ESOP and in the past few years transitioned to 100% ESOP owned</a:t>
            </a:r>
          </a:p>
          <a:p>
            <a:pPr marL="171450" indent="-171450">
              <a:buFont typeface="Arial" charset="0"/>
              <a:buChar char="•"/>
            </a:pPr>
            <a:r>
              <a:rPr lang="en-US" altLang="en-US" baseline="0" dirty="0" err="1" smtClean="0">
                <a:cs typeface="Arial" panose="020B0604020202020204" pitchFamily="34" charset="0"/>
              </a:rPr>
              <a:t>Recology</a:t>
            </a:r>
            <a:r>
              <a:rPr lang="en-US" altLang="en-US" baseline="0" dirty="0" smtClean="0">
                <a:cs typeface="Arial" panose="020B0604020202020204" pitchFamily="34" charset="0"/>
              </a:rPr>
              <a:t> is largest employee owned recycling company in US</a:t>
            </a:r>
          </a:p>
          <a:p>
            <a:pPr marL="171450" indent="-171450">
              <a:buFont typeface="Arial" charset="0"/>
              <a:buChar char="•"/>
            </a:pPr>
            <a:r>
              <a:rPr lang="en-US" altLang="en-US" baseline="0" dirty="0" smtClean="0">
                <a:cs typeface="Arial" panose="020B0604020202020204" pitchFamily="34" charset="0"/>
              </a:rPr>
              <a:t>SRC Holdings – birthplace of OBM</a:t>
            </a:r>
          </a:p>
          <a:p>
            <a:pPr marL="171450" indent="-171450">
              <a:buFont typeface="Arial" charset="0"/>
              <a:buChar char="•"/>
            </a:pPr>
            <a:r>
              <a:rPr lang="en-US" altLang="en-US" baseline="0" dirty="0" smtClean="0">
                <a:cs typeface="Arial" panose="020B0604020202020204" pitchFamily="34" charset="0"/>
              </a:rPr>
              <a:t>Publix </a:t>
            </a:r>
            <a:r>
              <a:rPr lang="en-US" altLang="en-US" baseline="0" dirty="0" err="1" smtClean="0">
                <a:cs typeface="Arial" panose="020B0604020202020204" pitchFamily="34" charset="0"/>
              </a:rPr>
              <a:t>supermakarket</a:t>
            </a:r>
            <a:endParaRPr lang="en-US" altLang="en-US" baseline="0" dirty="0" smtClean="0">
              <a:cs typeface="Arial" panose="020B0604020202020204" pitchFamily="34" charset="0"/>
            </a:endParaRPr>
          </a:p>
          <a:p>
            <a:pPr marL="171450" indent="-171450">
              <a:buFont typeface="Arial" charset="0"/>
              <a:buChar char="•"/>
            </a:pPr>
            <a:r>
              <a:rPr lang="en-US" altLang="en-US" baseline="0" dirty="0" smtClean="0">
                <a:cs typeface="Arial" panose="020B0604020202020204" pitchFamily="34" charset="0"/>
              </a:rPr>
              <a:t>W.L. Gore</a:t>
            </a:r>
          </a:p>
          <a:p>
            <a:pPr marL="171450" indent="-171450">
              <a:buFont typeface="Arial" charset="0"/>
              <a:buChar char="•"/>
            </a:pPr>
            <a:r>
              <a:rPr lang="en-US" altLang="en-US" baseline="0" dirty="0" smtClean="0">
                <a:cs typeface="Arial" panose="020B0604020202020204" pitchFamily="34" charset="0"/>
              </a:rPr>
              <a:t>King Arthur Flour – we’ll talk more about</a:t>
            </a:r>
          </a:p>
          <a:p>
            <a:pPr marL="171450" indent="-171450">
              <a:buFont typeface="Arial" charset="0"/>
              <a:buChar char="•"/>
            </a:pPr>
            <a:endParaRPr lang="en-US" altLang="en-US" baseline="0" dirty="0" smtClean="0">
              <a:cs typeface="Arial" panose="020B0604020202020204" pitchFamily="34" charset="0"/>
            </a:endParaRPr>
          </a:p>
        </p:txBody>
      </p:sp>
    </p:spTree>
    <p:extLst>
      <p:ext uri="{BB962C8B-B14F-4D97-AF65-F5344CB8AC3E}">
        <p14:creationId xmlns:p14="http://schemas.microsoft.com/office/powerpoint/2010/main" val="304947156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343400"/>
            <a:ext cx="6172200" cy="4648200"/>
          </a:xfrm>
        </p:spPr>
        <p:txBody>
          <a:bodyPr/>
          <a:lstStyle/>
          <a:p>
            <a:pPr marL="171450" indent="-171450">
              <a:buFont typeface="Arial" charset="0"/>
              <a:buChar char="•"/>
            </a:pPr>
            <a:r>
              <a:rPr lang="en-US" sz="1200" kern="1200" dirty="0" smtClean="0">
                <a:solidFill>
                  <a:schemeClr val="tx1"/>
                </a:solidFill>
                <a:effectLst/>
                <a:latin typeface="+mn-lt"/>
                <a:ea typeface="+mn-ea"/>
                <a:cs typeface="+mn-cs"/>
              </a:rPr>
              <a:t>King Arthur Flour was founded in 1790 and is the oldest flour company in the United States. </a:t>
            </a:r>
          </a:p>
          <a:p>
            <a:pPr marL="171450" indent="-171450">
              <a:buFont typeface="Arial" charset="0"/>
              <a:buChar char="•"/>
            </a:pPr>
            <a:r>
              <a:rPr lang="en-US" sz="1200" kern="1200" dirty="0" smtClean="0">
                <a:solidFill>
                  <a:schemeClr val="tx1"/>
                </a:solidFill>
                <a:effectLst/>
                <a:latin typeface="+mn-lt"/>
                <a:ea typeface="+mn-ea"/>
                <a:cs typeface="+mn-cs"/>
              </a:rPr>
              <a:t>The company was owned for five generations by the Sands family. </a:t>
            </a:r>
          </a:p>
          <a:p>
            <a:pPr marL="171450" indent="-171450">
              <a:buFont typeface="Arial" charset="0"/>
              <a:buChar char="•"/>
            </a:pPr>
            <a:r>
              <a:rPr lang="en-US" sz="1200" kern="1200" dirty="0" smtClean="0">
                <a:solidFill>
                  <a:schemeClr val="tx1"/>
                </a:solidFill>
                <a:effectLst/>
                <a:latin typeface="+mn-lt"/>
                <a:ea typeface="+mn-ea"/>
                <a:cs typeface="+mn-cs"/>
              </a:rPr>
              <a:t>In the mid-1990s the next generation of the family was not engaged in running the company, and they already practiced open book management, so they decided to sell the company to the employees via an ESOP, which fit well with their culture</a:t>
            </a:r>
            <a:r>
              <a:rPr lang="en-US" sz="1200" kern="1200" baseline="0" dirty="0" smtClean="0">
                <a:solidFill>
                  <a:schemeClr val="tx1"/>
                </a:solidFill>
                <a:effectLst/>
                <a:latin typeface="+mn-lt"/>
                <a:ea typeface="+mn-ea"/>
                <a:cs typeface="+mn-cs"/>
              </a:rPr>
              <a:t> of employee empowerment and financial transparency. </a:t>
            </a:r>
          </a:p>
          <a:p>
            <a:pPr marL="171450" indent="-171450">
              <a:buFont typeface="Arial" charset="0"/>
              <a:buChar char="•"/>
            </a:pPr>
            <a:r>
              <a:rPr lang="en-US" sz="1200" kern="1200" baseline="0" dirty="0" smtClean="0">
                <a:solidFill>
                  <a:schemeClr val="tx1"/>
                </a:solidFill>
                <a:effectLst/>
                <a:latin typeface="+mn-lt"/>
                <a:ea typeface="+mn-ea"/>
                <a:cs typeface="+mn-cs"/>
              </a:rPr>
              <a:t>Company values its people, and it is a founding B Corporation. </a:t>
            </a:r>
          </a:p>
          <a:p>
            <a:pPr marL="171450" indent="-171450">
              <a:buFont typeface="Arial" charset="0"/>
              <a:buChar char="•"/>
            </a:pPr>
            <a:r>
              <a:rPr lang="en-US" sz="1200" kern="1200" baseline="0" dirty="0" smtClean="0">
                <a:solidFill>
                  <a:schemeClr val="tx1"/>
                </a:solidFill>
                <a:effectLst/>
                <a:latin typeface="+mn-lt"/>
                <a:ea typeface="+mn-ea"/>
                <a:cs typeface="+mn-cs"/>
              </a:rPr>
              <a:t>It was critically important for Frank that the mission of the business be transferred when ownership was transferred, so this was a major incentive in selling to the ESOP rather than to an outside buyer. They spent a lot of time getting all the employees as connected to the brand as Frank and </a:t>
            </a:r>
            <a:r>
              <a:rPr lang="en-US" sz="1200" kern="1200" baseline="0" dirty="0" err="1" smtClean="0">
                <a:solidFill>
                  <a:schemeClr val="tx1"/>
                </a:solidFill>
                <a:effectLst/>
                <a:latin typeface="+mn-lt"/>
                <a:ea typeface="+mn-ea"/>
                <a:cs typeface="+mn-cs"/>
              </a:rPr>
              <a:t>Brinna</a:t>
            </a:r>
            <a:r>
              <a:rPr lang="en-US" sz="1200" kern="1200" baseline="0" dirty="0" smtClean="0">
                <a:solidFill>
                  <a:schemeClr val="tx1"/>
                </a:solidFill>
                <a:effectLst/>
                <a:latin typeface="+mn-lt"/>
                <a:ea typeface="+mn-ea"/>
                <a:cs typeface="+mn-cs"/>
              </a:rPr>
              <a:t> were. Captured the two of them on a film that they show at orientation to all new employees. Share success stories broadly – they are a great way for both employees and the community to connect with the brand.  And our open book management process, which started in the early 1990s, already trained employees to think like owners; the ESOP made them owners in fact.</a:t>
            </a:r>
          </a:p>
          <a:p>
            <a:pPr marL="171450" indent="-171450">
              <a:buFont typeface="Arial" charset="0"/>
              <a:buChar char="•"/>
            </a:pPr>
            <a:r>
              <a:rPr lang="en-US" sz="1200" kern="1200" baseline="0" dirty="0" smtClean="0">
                <a:solidFill>
                  <a:schemeClr val="tx1"/>
                </a:solidFill>
                <a:effectLst/>
                <a:latin typeface="+mn-lt"/>
                <a:ea typeface="+mn-ea"/>
                <a:cs typeface="+mn-cs"/>
              </a:rPr>
              <a:t>The ESOP was implemented in stages, starting with 30% of the company’s stock in 1996 (so that Frank Sands was still the controlling shareholder), 40% more in 1999 (at which time the transfer of control took place), and the final 30% in 2004, making us 100% ESOP.</a:t>
            </a:r>
          </a:p>
          <a:p>
            <a:pPr marL="171450" indent="-171450">
              <a:buFont typeface="Arial" charset="0"/>
              <a:buChar char="•"/>
            </a:pPr>
            <a:r>
              <a:rPr lang="en-US" sz="1200" kern="1200" dirty="0" smtClean="0">
                <a:solidFill>
                  <a:schemeClr val="tx1"/>
                </a:solidFill>
                <a:effectLst/>
                <a:latin typeface="+mn-lt"/>
                <a:ea typeface="+mn-ea"/>
                <a:cs typeface="+mn-cs"/>
              </a:rPr>
              <a:t>The results have been excellent – in 1992  the company had 20 employees and $8 million in sales. Today they have 325 employees and $120 million in sales, King Arthur Flour is a leading brand, and they win best places to work awards. Much of this success is due to the combination of these good management practices and the ESOP.</a:t>
            </a:r>
          </a:p>
          <a:p>
            <a:pPr marL="171450" indent="-171450">
              <a:buFont typeface="Arial" charset="0"/>
              <a:buChar char="•"/>
            </a:pPr>
            <a:r>
              <a:rPr lang="en-US" sz="1200" kern="1200" dirty="0" smtClean="0">
                <a:solidFill>
                  <a:schemeClr val="tx1"/>
                </a:solidFill>
                <a:effectLst/>
                <a:latin typeface="+mn-lt"/>
                <a:ea typeface="+mn-ea"/>
                <a:cs typeface="+mn-cs"/>
              </a:rPr>
              <a:t>The ESOP has been instrumental in helping several employees achieve their retirement dreams – one bought a home in Arizona and another, a NASCAR fan, moved to North Carolina. Neither of these would have been possible without the ESOP.</a:t>
            </a:r>
          </a:p>
          <a:p>
            <a:pPr marL="171450" indent="-171450">
              <a:buFont typeface="Arial" charset="0"/>
              <a:buChar char="•"/>
            </a:pPr>
            <a:r>
              <a:rPr lang="en-US" sz="1200" i="0" kern="1200" dirty="0" smtClean="0">
                <a:solidFill>
                  <a:schemeClr val="tx1"/>
                </a:solidFill>
                <a:effectLst/>
                <a:latin typeface="+mn-lt"/>
                <a:ea typeface="+mn-ea"/>
                <a:cs typeface="+mn-cs"/>
              </a:rPr>
              <a:t>A business owner looking to retire will consult lawyers, accountants, retirement planners.  Some may not understand ESOPs, which are complicated, or they may be opposed to exiting via an ESOP because a strategic buyer might pay more for the business. Others may advocate a particular form of exit because it will enable them to collect a fee. Frank’s advisors’ role was to help him thoroughly work through and understand all the issues – not to push him in a particular direction. </a:t>
            </a:r>
            <a:endParaRPr lang="en-US" i="0" dirty="0"/>
          </a:p>
        </p:txBody>
      </p:sp>
      <p:sp>
        <p:nvSpPr>
          <p:cNvPr id="4" name="Slide Number Placeholder 3"/>
          <p:cNvSpPr>
            <a:spLocks noGrp="1"/>
          </p:cNvSpPr>
          <p:nvPr>
            <p:ph type="sldNum" sz="quarter" idx="10"/>
          </p:nvPr>
        </p:nvSpPr>
        <p:spPr/>
        <p:txBody>
          <a:bodyPr/>
          <a:lstStyle/>
          <a:p>
            <a:fld id="{A4ED500C-9DC7-4ED4-A3A7-1DE0F3EB20E1}" type="slidenum">
              <a:rPr lang="en-US" smtClean="0"/>
              <a:t>42</a:t>
            </a:fld>
            <a:endParaRPr lang="en-US"/>
          </a:p>
        </p:txBody>
      </p:sp>
    </p:spTree>
    <p:extLst>
      <p:ext uri="{BB962C8B-B14F-4D97-AF65-F5344CB8AC3E}">
        <p14:creationId xmlns:p14="http://schemas.microsoft.com/office/powerpoint/2010/main" val="212138656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dirty="0" smtClean="0"/>
              <a:t>It can be difficult for startups to find guidance about the most equitable way to divide equity among founders and contributors, resulting in a great deal of frustration as well as potentially hurting the company’s chance of survival. </a:t>
            </a:r>
          </a:p>
          <a:p>
            <a:pPr marL="171450" indent="-171450">
              <a:buFont typeface="Arial" charset="0"/>
              <a:buChar char="•"/>
            </a:pPr>
            <a:r>
              <a:rPr lang="en-US" dirty="0" smtClean="0"/>
              <a:t>Example of four founders, divided equity equally, one did all the work but others wanted to keep equity or sell for unreasonable price. They have</a:t>
            </a:r>
            <a:r>
              <a:rPr lang="en-US" baseline="0" dirty="0" smtClean="0"/>
              <a:t> a legal right to that equity, but didn’t seem fair.</a:t>
            </a:r>
            <a:endParaRPr lang="en-US" dirty="0" smtClean="0"/>
          </a:p>
          <a:p>
            <a:pPr marL="171450" indent="-171450">
              <a:buFont typeface="Arial" charset="0"/>
              <a:buChar char="•"/>
            </a:pPr>
            <a:r>
              <a:rPr lang="en-US" dirty="0" smtClean="0"/>
              <a:t>Slicing Pie, a website and book by Mike Moyer, is a useful resource in thinking about how to split equity fairly. He argues for a dynamic equity split that can shift base on peoples’ relative contributions over time (rather than the more common fixed split). </a:t>
            </a:r>
          </a:p>
          <a:p>
            <a:pPr marL="171450" indent="-171450">
              <a:buFont typeface="Arial" charset="0"/>
              <a:buChar char="•"/>
            </a:pPr>
            <a:r>
              <a:rPr lang="en-US" dirty="0" smtClean="0"/>
              <a:t>He says partners in an early stage venture should create a set of </a:t>
            </a:r>
            <a:r>
              <a:rPr lang="en-US" b="1" dirty="0" smtClean="0"/>
              <a:t>ground rules</a:t>
            </a:r>
            <a:r>
              <a:rPr lang="en-US" dirty="0" smtClean="0"/>
              <a:t> for allocating equity on a rolling basis based on the relative value of the contributions of the participants (called a </a:t>
            </a:r>
            <a:r>
              <a:rPr lang="en-US" b="1" dirty="0" smtClean="0"/>
              <a:t>Grunt Fund</a:t>
            </a:r>
            <a:r>
              <a:rPr lang="en-US" dirty="0" smtClean="0"/>
              <a:t>). These rules must account for what happens if someone leaves in various scenarios. </a:t>
            </a:r>
          </a:p>
          <a:p>
            <a:pPr marL="171450" indent="-171450">
              <a:buFont typeface="Arial" charset="0"/>
              <a:buChar char="•"/>
            </a:pPr>
            <a:r>
              <a:rPr lang="en-US" dirty="0" smtClean="0"/>
              <a:t>There are different types of contributions people can make to the company. Time</a:t>
            </a:r>
            <a:r>
              <a:rPr lang="en-US" baseline="0" dirty="0" smtClean="0"/>
              <a:t> </a:t>
            </a:r>
            <a:r>
              <a:rPr lang="en-US" dirty="0" smtClean="0"/>
              <a:t>is the most common. Others include money, intellectual property, supplies, equipment, professional services, relationships, and other resources. All of these things are important ingredients to baking your pie, and they all have a value relative to one another.</a:t>
            </a:r>
          </a:p>
          <a:p>
            <a:pPr marL="171450" indent="-171450">
              <a:buFont typeface="Arial" charset="0"/>
              <a:buChar char="•"/>
            </a:pPr>
            <a:r>
              <a:rPr lang="en-US" dirty="0" smtClean="0"/>
              <a:t>To make your equity program work, all you need to do is agree how to calculate the values and keep track of where they came from</a:t>
            </a:r>
          </a:p>
          <a:p>
            <a:pPr marL="171450" indent="-171450">
              <a:buFont typeface="Arial" charset="0"/>
              <a:buChar char="•"/>
            </a:pPr>
            <a:r>
              <a:rPr lang="en-US" dirty="0" smtClean="0"/>
              <a:t>Slicing Pie is a moral contract between you and your fellow entrepreneurs. It’s not a legal contract</a:t>
            </a:r>
          </a:p>
          <a:p>
            <a:pPr marL="171450" indent="-171450">
              <a:buFont typeface="Arial" charset="0"/>
              <a:buChar char="•"/>
            </a:pPr>
            <a:r>
              <a:rPr lang="en-US" dirty="0" smtClean="0"/>
              <a:t>Lots of resources at</a:t>
            </a:r>
            <a:r>
              <a:rPr lang="en-US" baseline="0" dirty="0" smtClean="0"/>
              <a:t> www.slicingpie.com </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43</a:t>
            </a:fld>
            <a:endParaRPr lang="en-US"/>
          </a:p>
        </p:txBody>
      </p:sp>
    </p:spTree>
    <p:extLst>
      <p:ext uri="{BB962C8B-B14F-4D97-AF65-F5344CB8AC3E}">
        <p14:creationId xmlns:p14="http://schemas.microsoft.com/office/powerpoint/2010/main" val="351605753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44</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cs typeface="Arial" panose="020B0604020202020204" pitchFamily="34" charset="0"/>
              </a:rPr>
              <a:t>Based on what we’ve talked about, what do you want to</a:t>
            </a:r>
            <a:r>
              <a:rPr lang="en-US" altLang="en-US" baseline="0" dirty="0" smtClean="0">
                <a:cs typeface="Arial" panose="020B0604020202020204" pitchFamily="34" charset="0"/>
              </a:rPr>
              <a:t> know more about? </a:t>
            </a:r>
          </a:p>
          <a:p>
            <a:pPr marL="171450" indent="-171450">
              <a:buFont typeface="Arial" panose="020B0604020202020204" pitchFamily="34" charset="0"/>
              <a:buChar char="•"/>
            </a:pPr>
            <a:endParaRPr lang="en-US" altLang="en-US" dirty="0" smtClean="0">
              <a:cs typeface="Arial" panose="020B0604020202020204" pitchFamily="34" charset="0"/>
            </a:endParaRPr>
          </a:p>
        </p:txBody>
      </p:sp>
    </p:spTree>
    <p:extLst>
      <p:ext uri="{BB962C8B-B14F-4D97-AF65-F5344CB8AC3E}">
        <p14:creationId xmlns:p14="http://schemas.microsoft.com/office/powerpoint/2010/main" val="3237030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5</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aseline="0" dirty="0" smtClean="0">
                <a:cs typeface="Arial" panose="020B0604020202020204" pitchFamily="34" charset="0"/>
              </a:rPr>
              <a:t>Now that you’ve hired great people, how do you keep them?</a:t>
            </a:r>
          </a:p>
          <a:p>
            <a:endParaRPr lang="en-US" altLang="en-US" baseline="0" dirty="0" smtClean="0">
              <a:cs typeface="Arial" panose="020B0604020202020204" pitchFamily="34" charset="0"/>
            </a:endParaRPr>
          </a:p>
          <a:p>
            <a:r>
              <a:rPr lang="en-US" altLang="en-US" baseline="0" dirty="0" smtClean="0">
                <a:cs typeface="Arial" panose="020B0604020202020204" pitchFamily="34" charset="0"/>
              </a:rPr>
              <a:t>How can startups invest in their people through:</a:t>
            </a:r>
          </a:p>
          <a:p>
            <a:pPr marL="171450" indent="-171450">
              <a:buFont typeface="Arial" charset="0"/>
              <a:buChar char="•"/>
            </a:pPr>
            <a:r>
              <a:rPr lang="en-US" altLang="en-US" baseline="0" dirty="0" smtClean="0">
                <a:cs typeface="Arial" panose="020B0604020202020204" pitchFamily="34" charset="0"/>
              </a:rPr>
              <a:t>Good benefits</a:t>
            </a:r>
          </a:p>
          <a:p>
            <a:pPr marL="171450" indent="-171450">
              <a:buFont typeface="Arial" charset="0"/>
              <a:buChar char="•"/>
            </a:pPr>
            <a:r>
              <a:rPr lang="en-US" altLang="en-US" baseline="0" dirty="0" smtClean="0">
                <a:cs typeface="Arial" panose="020B0604020202020204" pitchFamily="34" charset="0"/>
              </a:rPr>
              <a:t>Wellness</a:t>
            </a:r>
          </a:p>
          <a:p>
            <a:pPr marL="171450" indent="-171450">
              <a:buFont typeface="Arial" charset="0"/>
              <a:buChar char="•"/>
            </a:pPr>
            <a:r>
              <a:rPr lang="en-US" altLang="en-US" baseline="0" dirty="0" smtClean="0">
                <a:cs typeface="Arial" panose="020B0604020202020204" pitchFamily="34" charset="0"/>
              </a:rPr>
              <a:t>Sharing equity broadly (We’ll cover the different ways to share equity, as well as how to allocate equity fairly in a startup)</a:t>
            </a:r>
          </a:p>
        </p:txBody>
      </p:sp>
    </p:spTree>
    <p:extLst>
      <p:ext uri="{BB962C8B-B14F-4D97-AF65-F5344CB8AC3E}">
        <p14:creationId xmlns:p14="http://schemas.microsoft.com/office/powerpoint/2010/main" val="7880451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Benefits can be expensive but they are necessary to be competitive</a:t>
            </a:r>
            <a:r>
              <a:rPr lang="en-US" baseline="0" dirty="0" smtClean="0"/>
              <a:t>. How do you provide enough benefits to attract and retrain great employees without breaking the bank?</a:t>
            </a: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6</a:t>
            </a:fld>
            <a:endParaRPr lang="en-US"/>
          </a:p>
        </p:txBody>
      </p:sp>
    </p:spTree>
    <p:extLst>
      <p:ext uri="{BB962C8B-B14F-4D97-AF65-F5344CB8AC3E}">
        <p14:creationId xmlns:p14="http://schemas.microsoft.com/office/powerpoint/2010/main" val="9630252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Next exercise will include budgeting</a:t>
            </a:r>
            <a:r>
              <a:rPr lang="en-US" baseline="0" dirty="0" smtClean="0"/>
              <a:t> for the cost of better benefits earlier</a:t>
            </a:r>
          </a:p>
          <a:p>
            <a:pPr marL="171450" indent="-171450">
              <a:buFont typeface="Arial" panose="020B0604020202020204" pitchFamily="34" charset="0"/>
              <a:buChar char="•"/>
            </a:pPr>
            <a:r>
              <a:rPr lang="en-US" baseline="0" dirty="0" smtClean="0"/>
              <a:t>Insurance brokers and companies like Towers Watson will do benchmarking for a fee</a:t>
            </a:r>
          </a:p>
          <a:p>
            <a:pPr marL="171450" indent="-171450">
              <a:buFont typeface="Arial" panose="020B0604020202020204" pitchFamily="34" charset="0"/>
              <a:buChar char="•"/>
            </a:pPr>
            <a:r>
              <a:rPr lang="en-US" baseline="0" dirty="0" smtClean="0"/>
              <a:t>Have your interviewed your employees to determine which benefits they most value? May vary depending on their age and stage of life</a:t>
            </a: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7</a:t>
            </a:fld>
            <a:endParaRPr lang="en-US"/>
          </a:p>
        </p:txBody>
      </p:sp>
    </p:spTree>
    <p:extLst>
      <p:ext uri="{BB962C8B-B14F-4D97-AF65-F5344CB8AC3E}">
        <p14:creationId xmlns:p14="http://schemas.microsoft.com/office/powerpoint/2010/main" val="17912994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These are the basics that you</a:t>
            </a:r>
            <a:r>
              <a:rPr lang="en-US" baseline="0" dirty="0" smtClean="0"/>
              <a:t> MUST provide by law</a:t>
            </a:r>
          </a:p>
          <a:p>
            <a:pPr marL="171450" indent="-171450">
              <a:buFont typeface="Arial" panose="020B0604020202020204" pitchFamily="34" charset="0"/>
              <a:buChar char="•"/>
            </a:pPr>
            <a:r>
              <a:rPr lang="en-US" baseline="0" dirty="0" smtClean="0"/>
              <a:t>FMLA Family and Medical Leave Act – 12 weeks unpaid leave to care for newborns, etc.</a:t>
            </a:r>
          </a:p>
          <a:p>
            <a:pPr marL="171450" indent="-171450">
              <a:buFont typeface="Arial" panose="020B0604020202020204" pitchFamily="34" charset="0"/>
              <a:buChar char="•"/>
            </a:pPr>
            <a:r>
              <a:rPr lang="en-US" baseline="0" dirty="0" smtClean="0"/>
              <a:t>Everything else is extra, but you may have a hard time attracting the best people if you stick with the bare minimum</a:t>
            </a: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8</a:t>
            </a:fld>
            <a:endParaRPr lang="en-US"/>
          </a:p>
        </p:txBody>
      </p:sp>
    </p:spTree>
    <p:extLst>
      <p:ext uri="{BB962C8B-B14F-4D97-AF65-F5344CB8AC3E}">
        <p14:creationId xmlns:p14="http://schemas.microsoft.com/office/powerpoint/2010/main" val="27727413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Threshold of 50 or more </a:t>
            </a:r>
            <a:r>
              <a:rPr lang="en-US" dirty="0" err="1" smtClean="0"/>
              <a:t>ees</a:t>
            </a:r>
            <a:r>
              <a:rPr lang="en-US" dirty="0" smtClean="0"/>
              <a:t> – then many more benefits are required</a:t>
            </a:r>
          </a:p>
          <a:p>
            <a:pPr marL="171450" indent="-171450">
              <a:buFont typeface="Arial" panose="020B0604020202020204" pitchFamily="34" charset="0"/>
              <a:buChar char="•"/>
            </a:pPr>
            <a:r>
              <a:rPr lang="en-US" dirty="0" smtClean="0"/>
              <a:t>Timing on benefits is important – can’t offer too much too soon or it’s too heavy of a financial burden. On the other hand, employees need/expect at least a certain</a:t>
            </a:r>
            <a:r>
              <a:rPr lang="en-US" baseline="0" dirty="0" smtClean="0"/>
              <a:t> level of benefits which should increase as the company grows, and good benefits can help your firm with recruiting and retaining great employees. Once the company reaches the growth stage (around 3 years), good benefits are actually linked with long term business survival.</a:t>
            </a:r>
            <a:endParaRPr lang="en-US" dirty="0" smtClean="0"/>
          </a:p>
          <a:p>
            <a:pPr marL="171450" indent="-171450">
              <a:buFont typeface="Arial" panose="020B0604020202020204" pitchFamily="34" charset="0"/>
              <a:buChar char="•"/>
            </a:pPr>
            <a:r>
              <a:rPr lang="en-US" dirty="0" smtClean="0"/>
              <a:t>Obamacare requires businesses with 50 or more employees to provide health insurance, but it’s standard for all employers</a:t>
            </a:r>
            <a:r>
              <a:rPr lang="en-US" baseline="0" dirty="0" smtClean="0"/>
              <a:t> to provide it</a:t>
            </a:r>
          </a:p>
          <a:p>
            <a:pPr marL="171450" indent="-171450">
              <a:buFont typeface="Arial" panose="020B0604020202020204" pitchFamily="34" charset="0"/>
              <a:buChar char="•"/>
            </a:pPr>
            <a:r>
              <a:rPr lang="en-US" baseline="0" dirty="0" smtClean="0"/>
              <a:t>Obamacare employer contribution to the cost of health coverage is a minimum of 50% - aim to increase employer contribution as soon as possible</a:t>
            </a:r>
          </a:p>
          <a:p>
            <a:pPr marL="171450" indent="-171450">
              <a:buFont typeface="Arial" panose="020B0604020202020204" pitchFamily="34" charset="0"/>
              <a:buChar char="•"/>
            </a:pPr>
            <a:r>
              <a:rPr lang="en-US" baseline="0" dirty="0" smtClean="0"/>
              <a:t>(The number of people with insurance has risen significantly under the Affordable Care Act, but low income working families make up more than 40% of those who are still uninsured, according to data from the Kaiser Family Foundation - http://kff.org/uninsured/fact-sheet/key-facts-about-the-uninsured-population)</a:t>
            </a:r>
          </a:p>
          <a:p>
            <a:pPr marL="171450" indent="-171450">
              <a:buFont typeface="Arial" panose="020B0604020202020204" pitchFamily="34" charset="0"/>
              <a:buChar char="•"/>
            </a:pPr>
            <a:r>
              <a:rPr lang="en-US" dirty="0" smtClean="0"/>
              <a:t>Flexibility where possible – Jody </a:t>
            </a:r>
            <a:r>
              <a:rPr lang="en-US" dirty="0" err="1" smtClean="0"/>
              <a:t>Heymann</a:t>
            </a:r>
            <a:r>
              <a:rPr lang="en-US" dirty="0" smtClean="0"/>
              <a:t> (Harvard/UCLA) book Profit at the Bottom of the Ladder</a:t>
            </a:r>
            <a:r>
              <a:rPr lang="en-US" baseline="0" dirty="0" smtClean="0"/>
              <a:t> found that even manufacturing firms can figure out shifts at varying times to allow people to care for children or aging parents (7-3 etc.) or take care of other obligations</a:t>
            </a:r>
          </a:p>
          <a:p>
            <a:pPr marL="171450" indent="-171450">
              <a:buFont typeface="Arial" panose="020B0604020202020204" pitchFamily="34" charset="0"/>
              <a:buChar char="•"/>
            </a:pPr>
            <a:r>
              <a:rPr lang="en-US" baseline="0" dirty="0" smtClean="0"/>
              <a:t>SOME paid time off is very important, especially for LMI employees, so they don’t lose their job if they or a family member gets sick and so they can have humane working conditions.</a:t>
            </a:r>
            <a:endParaRPr lang="en-US" dirty="0" smtClean="0"/>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9</a:t>
            </a:fld>
            <a:endParaRPr lang="en-US"/>
          </a:p>
        </p:txBody>
      </p:sp>
    </p:spTree>
    <p:extLst>
      <p:ext uri="{BB962C8B-B14F-4D97-AF65-F5344CB8AC3E}">
        <p14:creationId xmlns:p14="http://schemas.microsoft.com/office/powerpoint/2010/main" val="30081744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132082F-2C10-435F-86BC-7DA811711CA7}" type="datetimeFigureOut">
              <a:rPr lang="en-US" smtClean="0"/>
              <a:pPr/>
              <a:t>5/11/17</a:t>
            </a:fld>
            <a:endParaRPr lang="en-US"/>
          </a:p>
        </p:txBody>
      </p:sp>
      <p:sp>
        <p:nvSpPr>
          <p:cNvPr id="6" name="Slide Number Placeholder 5"/>
          <p:cNvSpPr>
            <a:spLocks noGrp="1"/>
          </p:cNvSpPr>
          <p:nvPr>
            <p:ph type="sldNum" sz="quarter" idx="12"/>
          </p:nvPr>
        </p:nvSpPr>
        <p:spPr/>
        <p:txBody>
          <a:bodyPr/>
          <a:lstStyle/>
          <a:p>
            <a:fld id="{38FD89ED-13D4-4CB5-8DC1-901E4FEB289F}" type="slidenum">
              <a:rPr lang="en-US" smtClean="0"/>
              <a:pPr/>
              <a:t>‹#›</a:t>
            </a:fld>
            <a:endParaRPr lang="en-US" dirty="0"/>
          </a:p>
        </p:txBody>
      </p:sp>
      <p:sp>
        <p:nvSpPr>
          <p:cNvPr id="7" name="Rectangle 6"/>
          <p:cNvSpPr/>
          <p:nvPr userDrawn="1"/>
        </p:nvSpPr>
        <p:spPr>
          <a:xfrm>
            <a:off x="0" y="0"/>
            <a:ext cx="9144000" cy="1219200"/>
          </a:xfrm>
          <a:prstGeom prst="rect">
            <a:avLst/>
          </a:prstGeom>
          <a:solidFill>
            <a:srgbClr val="409C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le 1"/>
          <p:cNvSpPr>
            <a:spLocks noGrp="1"/>
          </p:cNvSpPr>
          <p:nvPr>
            <p:ph type="ctrTitle"/>
          </p:nvPr>
        </p:nvSpPr>
        <p:spPr>
          <a:xfrm>
            <a:off x="685800" y="152400"/>
            <a:ext cx="7772400" cy="838200"/>
          </a:xfrm>
          <a:noFill/>
          <a:ln>
            <a:noFill/>
          </a:ln>
        </p:spPr>
        <p:txBody>
          <a:bodyPr>
            <a:normAutofit/>
          </a:bodyPr>
          <a:lstStyle>
            <a:lvl1pPr>
              <a:defRPr sz="3600">
                <a:solidFill>
                  <a:schemeClr val="bg1"/>
                </a:solidFill>
                <a:latin typeface="Georgia"/>
              </a:defRPr>
            </a:lvl1pPr>
          </a:lstStyle>
          <a:p>
            <a:r>
              <a:rPr lang="en-US" dirty="0" smtClean="0"/>
              <a:t>Click to edit Master title style</a:t>
            </a:r>
            <a:endParaRPr lang="en-US" dirty="0"/>
          </a:p>
        </p:txBody>
      </p:sp>
      <p:sp>
        <p:nvSpPr>
          <p:cNvPr id="9" name="Footer Placeholder 4"/>
          <p:cNvSpPr>
            <a:spLocks noGrp="1"/>
          </p:cNvSpPr>
          <p:nvPr>
            <p:ph type="ftr" sz="quarter" idx="3"/>
          </p:nvPr>
        </p:nvSpPr>
        <p:spPr>
          <a:xfrm>
            <a:off x="2438400" y="6508750"/>
            <a:ext cx="4267200" cy="196850"/>
          </a:xfrm>
          <a:prstGeom prst="rect">
            <a:avLst/>
          </a:prstGeom>
        </p:spPr>
        <p:txBody>
          <a:bodyPr/>
          <a:lstStyle>
            <a:lvl1pPr>
              <a:defRPr sz="1000">
                <a:latin typeface="Open Sans"/>
              </a:defRPr>
            </a:lvl1p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3133780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32082F-2C10-435F-86BC-7DA811711CA7}" type="datetimeFigureOut">
              <a:rPr lang="en-US" smtClean="0"/>
              <a:pPr/>
              <a:t>5/11/17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10309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32082F-2C10-435F-86BC-7DA811711CA7}" type="datetimeFigureOut">
              <a:rPr lang="en-US" smtClean="0"/>
              <a:pPr/>
              <a:t>5/11/17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580242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A132082F-2C10-435F-86BC-7DA811711CA7}" type="datetimeFigureOut">
              <a:rPr lang="en-US" smtClean="0"/>
              <a:pPr/>
              <a:t>5/11/17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38FD89ED-13D4-4CB5-8DC1-901E4FEB289F}" type="slidenum">
              <a:rPr lang="en-US" smtClean="0"/>
              <a:pPr/>
              <a:t>‹#›</a:t>
            </a:fld>
            <a:endParaRPr lang="en-US"/>
          </a:p>
        </p:txBody>
      </p:sp>
      <p:sp>
        <p:nvSpPr>
          <p:cNvPr id="7" name="Rectangle 6"/>
          <p:cNvSpPr/>
          <p:nvPr userDrawn="1"/>
        </p:nvSpPr>
        <p:spPr>
          <a:xfrm>
            <a:off x="0" y="0"/>
            <a:ext cx="9144000" cy="1219200"/>
          </a:xfrm>
          <a:prstGeom prst="rect">
            <a:avLst/>
          </a:prstGeom>
          <a:solidFill>
            <a:srgbClr val="409C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le 1"/>
          <p:cNvSpPr>
            <a:spLocks noGrp="1"/>
          </p:cNvSpPr>
          <p:nvPr>
            <p:ph type="ctrTitle"/>
          </p:nvPr>
        </p:nvSpPr>
        <p:spPr>
          <a:xfrm>
            <a:off x="685800" y="152400"/>
            <a:ext cx="7772400" cy="838200"/>
          </a:xfrm>
        </p:spPr>
        <p:txBody>
          <a:bodyPr>
            <a:normAutofit/>
          </a:bodyPr>
          <a:lstStyle>
            <a:lvl1pPr>
              <a:defRPr sz="3600">
                <a:solidFill>
                  <a:schemeClr val="bg1"/>
                </a:solidFill>
                <a:latin typeface="Georgia"/>
              </a:defRPr>
            </a:lvl1pPr>
          </a:lstStyle>
          <a:p>
            <a:r>
              <a:rPr lang="en-US" dirty="0" smtClean="0"/>
              <a:t>Click to edit Master title style</a:t>
            </a:r>
            <a:endParaRPr lang="en-US" dirty="0"/>
          </a:p>
        </p:txBody>
      </p:sp>
    </p:spTree>
    <p:extLst>
      <p:ext uri="{BB962C8B-B14F-4D97-AF65-F5344CB8AC3E}">
        <p14:creationId xmlns:p14="http://schemas.microsoft.com/office/powerpoint/2010/main" val="696151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32082F-2C10-435F-86BC-7DA811711CA7}" type="datetimeFigureOut">
              <a:rPr lang="en-US" smtClean="0"/>
              <a:pPr/>
              <a:t>5/11/17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627303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32082F-2C10-435F-86BC-7DA811711CA7}" type="datetimeFigureOut">
              <a:rPr lang="en-US" smtClean="0"/>
              <a:pPr/>
              <a:t>5/11/17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1114608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32082F-2C10-435F-86BC-7DA811711CA7}" type="datetimeFigureOut">
              <a:rPr lang="en-US" smtClean="0"/>
              <a:pPr/>
              <a:t>5/11/17</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3548934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32082F-2C10-435F-86BC-7DA811711CA7}" type="datetimeFigureOut">
              <a:rPr lang="en-US" smtClean="0"/>
              <a:pPr/>
              <a:t>5/11/17</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3994828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32082F-2C10-435F-86BC-7DA811711CA7}" type="datetimeFigureOut">
              <a:rPr lang="en-US" smtClean="0"/>
              <a:pPr/>
              <a:t>5/11/17</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3010422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32082F-2C10-435F-86BC-7DA811711CA7}" type="datetimeFigureOut">
              <a:rPr lang="en-US" smtClean="0"/>
              <a:pPr/>
              <a:t>5/11/17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1146651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32082F-2C10-435F-86BC-7DA811711CA7}" type="datetimeFigureOut">
              <a:rPr lang="en-US" smtClean="0"/>
              <a:pPr/>
              <a:t>5/11/17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4089133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32082F-2C10-435F-86BC-7DA811711CA7}" type="datetimeFigureOut">
              <a:rPr lang="en-US" smtClean="0"/>
              <a:pPr/>
              <a:t>5/11/17</a:t>
            </a:fld>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FD89ED-13D4-4CB5-8DC1-901E4FEB289F}" type="slidenum">
              <a:rPr lang="en-US" smtClean="0"/>
              <a:pPr/>
              <a:t>‹#›</a:t>
            </a:fld>
            <a:endParaRPr lang="en-US"/>
          </a:p>
        </p:txBody>
      </p:sp>
      <p:sp>
        <p:nvSpPr>
          <p:cNvPr id="5" name="TextBox 4"/>
          <p:cNvSpPr txBox="1"/>
          <p:nvPr userDrawn="1"/>
        </p:nvSpPr>
        <p:spPr>
          <a:xfrm>
            <a:off x="2521875" y="6379402"/>
            <a:ext cx="4100251" cy="461665"/>
          </a:xfrm>
          <a:prstGeom prst="rect">
            <a:avLst/>
          </a:prstGeom>
          <a:noFill/>
        </p:spPr>
        <p:txBody>
          <a:bodyPr wrap="none" rtlCol="0">
            <a:spAutoFit/>
          </a:bodyPr>
          <a:lstStyle/>
          <a:p>
            <a:r>
              <a:rPr lang="en-US" sz="1200" dirty="0" smtClean="0"/>
              <a:t>© 2016 The Hitachi Foundation and Broughton Consulting, LLC</a:t>
            </a:r>
          </a:p>
          <a:p>
            <a:endParaRPr lang="en-US" sz="1200" dirty="0"/>
          </a:p>
        </p:txBody>
      </p:sp>
    </p:spTree>
    <p:extLst>
      <p:ext uri="{BB962C8B-B14F-4D97-AF65-F5344CB8AC3E}">
        <p14:creationId xmlns:p14="http://schemas.microsoft.com/office/powerpoint/2010/main" val="378038586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8.g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0.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video" Target="https://www.youtube.com/embed/7DdE0smj4MA" TargetMode="Externa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6.jpg"/></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jpe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19.jp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image" Target="../media/image21.jpe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2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2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24.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25.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25.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26.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2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2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2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1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2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29.png"/></Relationships>
</file>

<file path=ppt/slides/_rels/slide41.xml.rels><?xml version="1.0" encoding="UTF-8" standalone="yes"?>
<Relationships xmlns="http://schemas.openxmlformats.org/package/2006/relationships"><Relationship Id="rId3" Type="http://schemas.openxmlformats.org/officeDocument/2006/relationships/image" Target="../media/image30.jpg"/><Relationship Id="rId4" Type="http://schemas.openxmlformats.org/officeDocument/2006/relationships/image" Target="../media/image31.jpg"/><Relationship Id="rId5" Type="http://schemas.openxmlformats.org/officeDocument/2006/relationships/image" Target="../media/image32.png"/><Relationship Id="rId6" Type="http://schemas.openxmlformats.org/officeDocument/2006/relationships/image" Target="../media/image33.png"/><Relationship Id="rId7" Type="http://schemas.openxmlformats.org/officeDocument/2006/relationships/image" Target="../media/image34.png"/><Relationship Id="rId8" Type="http://schemas.openxmlformats.org/officeDocument/2006/relationships/image" Target="../media/image35.png"/><Relationship Id="rId9" Type="http://schemas.openxmlformats.org/officeDocument/2006/relationships/image" Target="../media/image36.png"/><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37.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38.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0"/>
            <a:ext cx="9144000" cy="6858000"/>
          </a:xfrm>
          <a:prstGeom prst="rect">
            <a:avLst/>
          </a:prstGeom>
          <a:solidFill>
            <a:srgbClr val="409C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Content Placeholder 4"/>
          <p:cNvSpPr>
            <a:spLocks noGrp="1"/>
          </p:cNvSpPr>
          <p:nvPr>
            <p:ph idx="1"/>
          </p:nvPr>
        </p:nvSpPr>
        <p:spPr>
          <a:xfrm>
            <a:off x="4603143" y="3657600"/>
            <a:ext cx="8229600" cy="4525963"/>
          </a:xfrm>
        </p:spPr>
        <p:txBody>
          <a:bodyPr>
            <a:normAutofit/>
          </a:bodyPr>
          <a:lstStyle/>
          <a:p>
            <a:pPr defTabSz="457200">
              <a:buNone/>
              <a:defRPr/>
            </a:pPr>
            <a:endParaRPr lang="en-US" sz="2700" dirty="0" smtClean="0">
              <a:solidFill>
                <a:schemeClr val="bg1">
                  <a:lumMod val="50000"/>
                </a:schemeClr>
              </a:solidFill>
              <a:latin typeface="Avenir 45 Book" pitchFamily="34" charset="0"/>
            </a:endParaRPr>
          </a:p>
          <a:p>
            <a:pPr defTabSz="457200">
              <a:buNone/>
              <a:defRPr/>
            </a:pPr>
            <a:r>
              <a:rPr lang="en-US" sz="2700" dirty="0">
                <a:solidFill>
                  <a:schemeClr val="tx1">
                    <a:lumMod val="65000"/>
                    <a:lumOff val="35000"/>
                  </a:schemeClr>
                </a:solidFill>
                <a:latin typeface="Avenir 45 Book" pitchFamily="34" charset="0"/>
              </a:rPr>
              <a:t/>
            </a:r>
            <a:br>
              <a:rPr lang="en-US" sz="2700" dirty="0">
                <a:solidFill>
                  <a:schemeClr val="tx1">
                    <a:lumMod val="65000"/>
                    <a:lumOff val="35000"/>
                  </a:schemeClr>
                </a:solidFill>
                <a:latin typeface="Avenir 45 Book" pitchFamily="34" charset="0"/>
              </a:rPr>
            </a:br>
            <a:endParaRPr lang="en-US" sz="2700" dirty="0">
              <a:solidFill>
                <a:schemeClr val="tx1">
                  <a:lumMod val="65000"/>
                  <a:lumOff val="35000"/>
                </a:schemeClr>
              </a:solidFill>
              <a:latin typeface="Avenir 45 Book" pitchFamily="34" charset="0"/>
            </a:endParaRPr>
          </a:p>
        </p:txBody>
      </p:sp>
      <p:sp>
        <p:nvSpPr>
          <p:cNvPr id="11" name="Slide Number Placeholder 8"/>
          <p:cNvSpPr>
            <a:spLocks noGrp="1"/>
          </p:cNvSpPr>
          <p:nvPr>
            <p:ph type="sldNum" sz="quarter" idx="12"/>
          </p:nvPr>
        </p:nvSpPr>
        <p:spPr>
          <a:xfrm>
            <a:off x="6553200" y="6356350"/>
            <a:ext cx="2133600" cy="365125"/>
          </a:xfrm>
        </p:spPr>
        <p:txBody>
          <a:bodyPr/>
          <a:lstStyle/>
          <a:p>
            <a:fld id="{38FD89ED-13D4-4CB5-8DC1-901E4FEB289F}" type="slidenum">
              <a:rPr lang="en-US" smtClean="0"/>
              <a:pPr/>
              <a:t>1</a:t>
            </a:fld>
            <a:endParaRPr lang="en-US"/>
          </a:p>
        </p:txBody>
      </p:sp>
      <p:sp>
        <p:nvSpPr>
          <p:cNvPr id="12" name="Title 13"/>
          <p:cNvSpPr txBox="1">
            <a:spLocks/>
          </p:cNvSpPr>
          <p:nvPr/>
        </p:nvSpPr>
        <p:spPr>
          <a:xfrm>
            <a:off x="685800" y="1219200"/>
            <a:ext cx="7772400" cy="838200"/>
          </a:xfrm>
          <a:prstGeom prst="rect">
            <a:avLst/>
          </a:prstGeom>
          <a:effectLst/>
        </p:spPr>
        <p:txBody>
          <a:bodyPr>
            <a:noAutofit/>
          </a:bodyPr>
          <a:lstStyle>
            <a:lvl1pPr algn="ctr" defTabSz="914400" rtl="0" eaLnBrk="1" latinLnBrk="0" hangingPunct="1">
              <a:spcBef>
                <a:spcPct val="0"/>
              </a:spcBef>
              <a:buNone/>
              <a:defRPr sz="4400" kern="1200">
                <a:solidFill>
                  <a:schemeClr val="bg1"/>
                </a:solidFill>
                <a:latin typeface="Georgia"/>
                <a:ea typeface="+mj-ea"/>
                <a:cs typeface="+mj-cs"/>
              </a:defRPr>
            </a:lvl1pPr>
          </a:lstStyle>
          <a:p>
            <a:r>
              <a:rPr lang="en-US" sz="4000" dirty="0" smtClean="0">
                <a:solidFill>
                  <a:srgbClr val="FFFFFF"/>
                </a:solidFill>
                <a:cs typeface="Georgia"/>
              </a:rPr>
              <a:t>Compensation, Benefits, Sharing Equity Broadly</a:t>
            </a:r>
            <a:endParaRPr lang="en-US" sz="4000" dirty="0">
              <a:solidFill>
                <a:srgbClr val="FFFFFF"/>
              </a:solidFill>
              <a:cs typeface="Georgia"/>
            </a:endParaRPr>
          </a:p>
        </p:txBody>
      </p:sp>
      <p:sp>
        <p:nvSpPr>
          <p:cNvPr id="13" name="Footer Placeholder 9"/>
          <p:cNvSpPr>
            <a:spLocks noGrp="1"/>
          </p:cNvSpPr>
          <p:nvPr>
            <p:ph type="ftr" sz="quarter" idx="4294967295"/>
          </p:nvPr>
        </p:nvSpPr>
        <p:spPr>
          <a:xfrm>
            <a:off x="2438400" y="6096000"/>
            <a:ext cx="4495800" cy="152400"/>
          </a:xfrm>
          <a:prstGeom prst="rect">
            <a:avLst/>
          </a:prstGeom>
        </p:spPr>
        <p:txBody>
          <a:bodyPr/>
          <a:lstStyle/>
          <a:p>
            <a:pPr algn="ctr"/>
            <a:r>
              <a:rPr lang="en-US" sz="1200" dirty="0" smtClean="0">
                <a:solidFill>
                  <a:schemeClr val="bg1">
                    <a:lumMod val="95000"/>
                  </a:schemeClr>
                </a:solidFill>
                <a:effectLst>
                  <a:outerShdw blurRad="50800" dist="50800" dir="5400000" algn="ctr" rotWithShape="0">
                    <a:schemeClr val="tx1">
                      <a:lumMod val="50000"/>
                      <a:lumOff val="50000"/>
                    </a:schemeClr>
                  </a:outerShdw>
                </a:effectLst>
                <a:latin typeface="Arial"/>
                <a:cs typeface="Arial"/>
              </a:rPr>
              <a:t>© 2016 The Hitachi Foundation and Broughton Consulting, LLC </a:t>
            </a:r>
            <a:endParaRPr lang="en-US" sz="1200" dirty="0">
              <a:solidFill>
                <a:schemeClr val="bg1">
                  <a:lumMod val="95000"/>
                </a:schemeClr>
              </a:solidFill>
              <a:effectLst>
                <a:outerShdw blurRad="50800" dist="50800" dir="5400000" algn="ctr" rotWithShape="0">
                  <a:schemeClr val="tx1">
                    <a:lumMod val="50000"/>
                    <a:lumOff val="50000"/>
                  </a:schemeClr>
                </a:outerShdw>
              </a:effectLst>
              <a:latin typeface="Arial"/>
              <a:cs typeface="Arial"/>
            </a:endParaRPr>
          </a:p>
        </p:txBody>
      </p:sp>
      <p:pic>
        <p:nvPicPr>
          <p:cNvPr id="14" name="Picture 13" descr="brouhgt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600" y="5149850"/>
            <a:ext cx="1143000" cy="730770"/>
          </a:xfrm>
          <a:prstGeom prst="rect">
            <a:avLst/>
          </a:prstGeom>
        </p:spPr>
      </p:pic>
      <p:pic>
        <p:nvPicPr>
          <p:cNvPr id="15" name="Picture 14" descr="hitachi-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71800" y="5530850"/>
            <a:ext cx="1676400" cy="399143"/>
          </a:xfrm>
          <a:prstGeom prst="rect">
            <a:avLst/>
          </a:prstGeom>
        </p:spPr>
      </p:pic>
      <p:sp>
        <p:nvSpPr>
          <p:cNvPr id="20" name="Content Placeholder 4"/>
          <p:cNvSpPr txBox="1">
            <a:spLocks/>
          </p:cNvSpPr>
          <p:nvPr/>
        </p:nvSpPr>
        <p:spPr>
          <a:xfrm>
            <a:off x="0" y="2713037"/>
            <a:ext cx="9144000" cy="34591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defTabSz="457200">
              <a:buFont typeface="Arial" panose="020B0604020202020204" pitchFamily="34" charset="0"/>
              <a:buNone/>
              <a:defRPr/>
            </a:pPr>
            <a:r>
              <a:rPr lang="en-US" sz="3000" dirty="0" smtClean="0">
                <a:solidFill>
                  <a:schemeClr val="bg1"/>
                </a:solidFill>
                <a:latin typeface="Arial"/>
                <a:cs typeface="Arial"/>
              </a:rPr>
              <a:t>MODULE THREE</a:t>
            </a:r>
            <a:endParaRPr lang="en-US" sz="3000" dirty="0">
              <a:solidFill>
                <a:schemeClr val="bg1"/>
              </a:solidFill>
              <a:latin typeface="Arial"/>
              <a:cs typeface="Arial"/>
            </a:endParaRPr>
          </a:p>
        </p:txBody>
      </p:sp>
      <p:pic>
        <p:nvPicPr>
          <p:cNvPr id="21" name="Picture 20" descr="diamon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89400" y="4114800"/>
            <a:ext cx="965200" cy="965200"/>
          </a:xfrm>
          <a:prstGeom prst="rect">
            <a:avLst/>
          </a:prstGeom>
        </p:spPr>
      </p:pic>
      <p:pic>
        <p:nvPicPr>
          <p:cNvPr id="22" name="Picture 21" descr="diamon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0" y="4114800"/>
            <a:ext cx="965200" cy="965200"/>
          </a:xfrm>
          <a:prstGeom prst="rect">
            <a:avLst/>
          </a:prstGeom>
        </p:spPr>
      </p:pic>
      <p:pic>
        <p:nvPicPr>
          <p:cNvPr id="23" name="Picture 22" descr="diamon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81400" y="4114800"/>
            <a:ext cx="965200" cy="965200"/>
          </a:xfrm>
          <a:prstGeom prst="rect">
            <a:avLst/>
          </a:prstGeom>
        </p:spPr>
      </p:pic>
      <p:sp>
        <p:nvSpPr>
          <p:cNvPr id="17" name="Title 13"/>
          <p:cNvSpPr txBox="1">
            <a:spLocks/>
          </p:cNvSpPr>
          <p:nvPr/>
        </p:nvSpPr>
        <p:spPr>
          <a:xfrm>
            <a:off x="685800" y="838200"/>
            <a:ext cx="7772400" cy="381000"/>
          </a:xfrm>
          <a:prstGeom prst="rect">
            <a:avLst/>
          </a:prstGeom>
          <a:effectLst/>
        </p:spPr>
        <p:txBody>
          <a:bodyPr>
            <a:noAutofit/>
          </a:bodyPr>
          <a:lstStyle>
            <a:lvl1pPr algn="ctr" defTabSz="914400" rtl="0" eaLnBrk="1" latinLnBrk="0" hangingPunct="1">
              <a:spcBef>
                <a:spcPct val="0"/>
              </a:spcBef>
              <a:buNone/>
              <a:defRPr sz="4400" kern="1200">
                <a:solidFill>
                  <a:schemeClr val="bg1"/>
                </a:solidFill>
                <a:latin typeface="Georgia"/>
                <a:ea typeface="+mj-ea"/>
                <a:cs typeface="+mj-cs"/>
              </a:defRPr>
            </a:lvl1pPr>
          </a:lstStyle>
          <a:p>
            <a:r>
              <a:rPr lang="en-US" sz="2000" dirty="0"/>
              <a:t>Human Capital Advantage Curriculum</a:t>
            </a:r>
            <a:endParaRPr lang="en-US" sz="2000" dirty="0">
              <a:solidFill>
                <a:srgbClr val="FFFFFF"/>
              </a:solidFill>
              <a:cs typeface="Georgia"/>
            </a:endParaRPr>
          </a:p>
        </p:txBody>
      </p:sp>
    </p:spTree>
    <p:extLst>
      <p:ext uri="{BB962C8B-B14F-4D97-AF65-F5344CB8AC3E}">
        <p14:creationId xmlns:p14="http://schemas.microsoft.com/office/powerpoint/2010/main" val="239197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1940" y="1600200"/>
            <a:ext cx="8773460" cy="3924151"/>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Additional benefits:</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Health insurance with higher employer contribution 80% or above)</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Employee Assistance Program (EAP) – sometimes comes bundled with health insurance</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Company match to retirement plan</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Learning and Development (see Module 4)</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Profit sharing/equity sharing</a:t>
            </a:r>
            <a:endParaRPr lang="en-US" sz="2800" dirty="0">
              <a:solidFill>
                <a:schemeClr val="tx1">
                  <a:lumMod val="65000"/>
                  <a:lumOff val="35000"/>
                </a:schemeClr>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38140" y="5181600"/>
            <a:ext cx="935320" cy="890587"/>
          </a:xfrm>
          <a:prstGeom prst="rect">
            <a:avLst/>
          </a:prstGeom>
        </p:spPr>
      </p:pic>
      <p:sp>
        <p:nvSpPr>
          <p:cNvPr id="3" name="Title 2"/>
          <p:cNvSpPr>
            <a:spLocks noGrp="1"/>
          </p:cNvSpPr>
          <p:nvPr>
            <p:ph type="ctrTitle"/>
          </p:nvPr>
        </p:nvSpPr>
        <p:spPr/>
        <p:txBody>
          <a:bodyPr/>
          <a:lstStyle/>
          <a:p>
            <a:r>
              <a:rPr lang="en-US" dirty="0" smtClean="0"/>
              <a:t>Better benefits</a:t>
            </a:r>
            <a:endParaRPr lang="en-US" dirty="0"/>
          </a:p>
        </p:txBody>
      </p:sp>
    </p:spTree>
    <p:extLst>
      <p:ext uri="{BB962C8B-B14F-4D97-AF65-F5344CB8AC3E}">
        <p14:creationId xmlns:p14="http://schemas.microsoft.com/office/powerpoint/2010/main" val="2144345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75770" y="1828800"/>
            <a:ext cx="8392460" cy="2985433"/>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Robust benefits and perks include:</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100% coverage </a:t>
            </a:r>
            <a:r>
              <a:rPr lang="en-US" sz="2800" dirty="0">
                <a:solidFill>
                  <a:schemeClr val="tx1">
                    <a:lumMod val="65000"/>
                    <a:lumOff val="35000"/>
                  </a:schemeClr>
                </a:solidFill>
              </a:rPr>
              <a:t>of health insurance </a:t>
            </a:r>
            <a:r>
              <a:rPr lang="en-US" sz="2800" dirty="0" smtClean="0">
                <a:solidFill>
                  <a:schemeClr val="tx1">
                    <a:lumMod val="65000"/>
                    <a:lumOff val="35000"/>
                  </a:schemeClr>
                </a:solidFill>
              </a:rPr>
              <a:t>premiums</a:t>
            </a:r>
          </a:p>
          <a:p>
            <a:pPr marL="1371600" lvl="1" indent="-457200">
              <a:spcAft>
                <a:spcPts val="600"/>
              </a:spcAft>
              <a:buFont typeface="Courier New" panose="02070309020205020404" pitchFamily="49" charset="0"/>
              <a:buChar char="o"/>
            </a:pPr>
            <a:r>
              <a:rPr lang="en-US" sz="2800" dirty="0">
                <a:solidFill>
                  <a:schemeClr val="tx1">
                    <a:lumMod val="65000"/>
                    <a:lumOff val="35000"/>
                  </a:schemeClr>
                </a:solidFill>
              </a:rPr>
              <a:t>Flextime</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Attractive </a:t>
            </a:r>
            <a:r>
              <a:rPr lang="en-US" sz="2800" dirty="0">
                <a:solidFill>
                  <a:schemeClr val="tx1">
                    <a:lumMod val="65000"/>
                    <a:lumOff val="35000"/>
                  </a:schemeClr>
                </a:solidFill>
              </a:rPr>
              <a:t>office space, catered meals, stocked </a:t>
            </a:r>
            <a:r>
              <a:rPr lang="en-US" sz="2800" dirty="0" smtClean="0">
                <a:solidFill>
                  <a:schemeClr val="tx1">
                    <a:lumMod val="65000"/>
                    <a:lumOff val="35000"/>
                  </a:schemeClr>
                </a:solidFill>
              </a:rPr>
              <a:t>kitchens,  </a:t>
            </a:r>
            <a:r>
              <a:rPr lang="en-US" sz="2800" dirty="0">
                <a:solidFill>
                  <a:schemeClr val="tx1">
                    <a:lumMod val="65000"/>
                    <a:lumOff val="35000"/>
                  </a:schemeClr>
                </a:solidFill>
              </a:rPr>
              <a:t>relaxation spaces </a:t>
            </a:r>
            <a:endParaRPr lang="en-US" sz="2800" dirty="0" smtClean="0">
              <a:solidFill>
                <a:schemeClr val="tx1">
                  <a:lumMod val="65000"/>
                  <a:lumOff val="35000"/>
                </a:schemeClr>
              </a:solidFill>
            </a:endParaRP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Share </a:t>
            </a:r>
            <a:r>
              <a:rPr lang="en-US" sz="2800" dirty="0">
                <a:solidFill>
                  <a:schemeClr val="tx1">
                    <a:lumMod val="65000"/>
                    <a:lumOff val="35000"/>
                  </a:schemeClr>
                </a:solidFill>
              </a:rPr>
              <a:t>equity with all employees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9500" y="4972050"/>
            <a:ext cx="1905000" cy="1276350"/>
          </a:xfrm>
          <a:prstGeom prst="rect">
            <a:avLst/>
          </a:prstGeom>
        </p:spPr>
      </p:pic>
      <p:sp>
        <p:nvSpPr>
          <p:cNvPr id="2" name="Title 1"/>
          <p:cNvSpPr>
            <a:spLocks noGrp="1"/>
          </p:cNvSpPr>
          <p:nvPr>
            <p:ph type="ctrTitle"/>
          </p:nvPr>
        </p:nvSpPr>
        <p:spPr/>
        <p:txBody>
          <a:bodyPr/>
          <a:lstStyle/>
          <a:p>
            <a:r>
              <a:rPr lang="en-US" dirty="0" err="1" smtClean="0"/>
              <a:t>SquareSpace</a:t>
            </a:r>
            <a:endParaRPr lang="en-US" dirty="0"/>
          </a:p>
        </p:txBody>
      </p:sp>
    </p:spTree>
    <p:extLst>
      <p:ext uri="{BB962C8B-B14F-4D97-AF65-F5344CB8AC3E}">
        <p14:creationId xmlns:p14="http://schemas.microsoft.com/office/powerpoint/2010/main" val="1698737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1111" y="1676400"/>
            <a:ext cx="6361289" cy="4642022"/>
          </a:xfrm>
          <a:prstGeom prst="rect">
            <a:avLst/>
          </a:prstGeom>
        </p:spPr>
      </p:pic>
      <p:sp>
        <p:nvSpPr>
          <p:cNvPr id="3" name="Title 2"/>
          <p:cNvSpPr>
            <a:spLocks noGrp="1"/>
          </p:cNvSpPr>
          <p:nvPr>
            <p:ph type="ctrTitle"/>
          </p:nvPr>
        </p:nvSpPr>
        <p:spPr>
          <a:effectLst/>
        </p:spPr>
        <p:txBody>
          <a:bodyPr>
            <a:noAutofit/>
          </a:bodyPr>
          <a:lstStyle/>
          <a:p>
            <a:r>
              <a:rPr lang="en-US" dirty="0">
                <a:solidFill>
                  <a:prstClr val="white"/>
                </a:solidFill>
                <a:cs typeface="Georgia"/>
              </a:rPr>
              <a:t>Budgeting for human </a:t>
            </a:r>
            <a:r>
              <a:rPr lang="en-US" dirty="0" smtClean="0">
                <a:solidFill>
                  <a:prstClr val="white"/>
                </a:solidFill>
                <a:cs typeface="Georgia"/>
              </a:rPr>
              <a:t/>
            </a:r>
            <a:br>
              <a:rPr lang="en-US" dirty="0" smtClean="0">
                <a:solidFill>
                  <a:prstClr val="white"/>
                </a:solidFill>
                <a:cs typeface="Georgia"/>
              </a:rPr>
            </a:br>
            <a:r>
              <a:rPr lang="en-US" dirty="0" smtClean="0">
                <a:solidFill>
                  <a:prstClr val="white"/>
                </a:solidFill>
                <a:cs typeface="Georgia"/>
              </a:rPr>
              <a:t>capital </a:t>
            </a:r>
            <a:r>
              <a:rPr lang="en-US" dirty="0">
                <a:solidFill>
                  <a:prstClr val="white"/>
                </a:solidFill>
                <a:cs typeface="Georgia"/>
              </a:rPr>
              <a:t>investment</a:t>
            </a:r>
            <a:endParaRPr lang="en-US" dirty="0">
              <a:cs typeface="Georgia"/>
            </a:endParaRPr>
          </a:p>
        </p:txBody>
      </p:sp>
    </p:spTree>
    <p:extLst>
      <p:ext uri="{BB962C8B-B14F-4D97-AF65-F5344CB8AC3E}">
        <p14:creationId xmlns:p14="http://schemas.microsoft.com/office/powerpoint/2010/main" val="440249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8600" y="1567220"/>
            <a:ext cx="8001000" cy="4985980"/>
          </a:xfrm>
          <a:prstGeom prst="rect">
            <a:avLst/>
          </a:prstGeom>
        </p:spPr>
        <p:txBody>
          <a:bodyPr wrap="square">
            <a:spAutoFit/>
          </a:bodyPr>
          <a:lstStyle/>
          <a:p>
            <a:pPr marL="914400" indent="-457200">
              <a:buFont typeface="Arial" panose="020B0604020202020204" pitchFamily="34" charset="0"/>
              <a:buChar char="•"/>
            </a:pPr>
            <a:r>
              <a:rPr lang="en-US" sz="2800" dirty="0" smtClean="0">
                <a:solidFill>
                  <a:schemeClr val="tx1">
                    <a:lumMod val="65000"/>
                    <a:lumOff val="35000"/>
                  </a:schemeClr>
                </a:solidFill>
              </a:rPr>
              <a:t>Excel sheet lists a variety of basic and more extensive HR costs, including:</a:t>
            </a:r>
          </a:p>
          <a:p>
            <a:pPr marL="1714500" lvl="2" indent="-342900">
              <a:buFont typeface="Courier New" panose="02070309020205020404" pitchFamily="49" charset="0"/>
              <a:buChar char="o"/>
            </a:pPr>
            <a:r>
              <a:rPr lang="en-US" sz="2600" dirty="0">
                <a:solidFill>
                  <a:schemeClr val="tx1">
                    <a:lumMod val="65000"/>
                    <a:lumOff val="35000"/>
                  </a:schemeClr>
                </a:solidFill>
              </a:rPr>
              <a:t>G</a:t>
            </a:r>
            <a:r>
              <a:rPr lang="en-US" sz="2600" dirty="0" smtClean="0">
                <a:solidFill>
                  <a:schemeClr val="tx1">
                    <a:lumMod val="65000"/>
                    <a:lumOff val="35000"/>
                  </a:schemeClr>
                </a:solidFill>
              </a:rPr>
              <a:t>ood health insurance covering whole family</a:t>
            </a:r>
          </a:p>
          <a:p>
            <a:pPr marL="1714500" lvl="2" indent="-342900">
              <a:buFont typeface="Courier New" panose="02070309020205020404" pitchFamily="49" charset="0"/>
              <a:buChar char="o"/>
            </a:pPr>
            <a:r>
              <a:rPr lang="en-US" sz="2600" dirty="0" smtClean="0">
                <a:solidFill>
                  <a:schemeClr val="tx1">
                    <a:lumMod val="65000"/>
                    <a:lumOff val="35000"/>
                  </a:schemeClr>
                </a:solidFill>
              </a:rPr>
              <a:t>401K match</a:t>
            </a:r>
          </a:p>
          <a:p>
            <a:pPr marL="1714500" lvl="2" indent="-342900">
              <a:buFont typeface="Courier New" panose="02070309020205020404" pitchFamily="49" charset="0"/>
              <a:buChar char="o"/>
            </a:pPr>
            <a:r>
              <a:rPr lang="en-US" sz="2600" dirty="0" smtClean="0">
                <a:solidFill>
                  <a:schemeClr val="tx1">
                    <a:lumMod val="65000"/>
                    <a:lumOff val="35000"/>
                  </a:schemeClr>
                </a:solidFill>
              </a:rPr>
              <a:t>Training</a:t>
            </a:r>
          </a:p>
          <a:p>
            <a:pPr marL="1714500" lvl="2" indent="-342900">
              <a:buFont typeface="Courier New" panose="02070309020205020404" pitchFamily="49" charset="0"/>
              <a:buChar char="o"/>
            </a:pPr>
            <a:r>
              <a:rPr lang="en-US" sz="2600" dirty="0" smtClean="0">
                <a:solidFill>
                  <a:schemeClr val="tx1">
                    <a:lumMod val="65000"/>
                    <a:lumOff val="35000"/>
                  </a:schemeClr>
                </a:solidFill>
              </a:rPr>
              <a:t>Team building</a:t>
            </a:r>
          </a:p>
          <a:p>
            <a:pPr marL="1714500" lvl="2" indent="-342900">
              <a:buFont typeface="Courier New" panose="02070309020205020404" pitchFamily="49" charset="0"/>
              <a:buChar char="o"/>
            </a:pPr>
            <a:r>
              <a:rPr lang="en-US" sz="2600" dirty="0" smtClean="0">
                <a:solidFill>
                  <a:schemeClr val="tx1">
                    <a:lumMod val="65000"/>
                    <a:lumOff val="35000"/>
                  </a:schemeClr>
                </a:solidFill>
              </a:rPr>
              <a:t>Recruiter</a:t>
            </a:r>
          </a:p>
          <a:p>
            <a:pPr marL="1714500" lvl="2" indent="-342900">
              <a:buFont typeface="Courier New" panose="02070309020205020404" pitchFamily="49" charset="0"/>
              <a:buChar char="o"/>
            </a:pPr>
            <a:r>
              <a:rPr lang="en-US" sz="2600" dirty="0" smtClean="0">
                <a:solidFill>
                  <a:schemeClr val="tx1">
                    <a:lumMod val="65000"/>
                    <a:lumOff val="35000"/>
                  </a:schemeClr>
                </a:solidFill>
              </a:rPr>
              <a:t>HR Consultant</a:t>
            </a:r>
          </a:p>
          <a:p>
            <a:pPr marL="1714500" lvl="2" indent="-342900">
              <a:buFont typeface="Courier New" panose="02070309020205020404" pitchFamily="49" charset="0"/>
              <a:buChar char="o"/>
            </a:pPr>
            <a:r>
              <a:rPr lang="en-US" sz="2600" dirty="0" smtClean="0">
                <a:solidFill>
                  <a:schemeClr val="tx1">
                    <a:lumMod val="65000"/>
                    <a:lumOff val="35000"/>
                  </a:schemeClr>
                </a:solidFill>
              </a:rPr>
              <a:t>Open Book Management Coach</a:t>
            </a:r>
          </a:p>
          <a:p>
            <a:pPr marL="914400" indent="-457200">
              <a:buFont typeface="Arial" panose="020B0604020202020204" pitchFamily="34" charset="0"/>
              <a:buChar char="•"/>
            </a:pPr>
            <a:r>
              <a:rPr lang="en-US" sz="2800" dirty="0" smtClean="0">
                <a:solidFill>
                  <a:schemeClr val="tx1">
                    <a:lumMod val="65000"/>
                    <a:lumOff val="35000"/>
                  </a:schemeClr>
                </a:solidFill>
              </a:rPr>
              <a:t>Learning and development and sharing equity covered later</a:t>
            </a:r>
          </a:p>
          <a:p>
            <a:pPr marL="914400" lvl="1"/>
            <a:endParaRPr lang="en-US" sz="2400" dirty="0" smtClean="0">
              <a:solidFill>
                <a:srgbClr val="17375E"/>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44662" y="5376725"/>
            <a:ext cx="722275" cy="994547"/>
          </a:xfrm>
          <a:prstGeom prst="rect">
            <a:avLst/>
          </a:prstGeom>
        </p:spPr>
      </p:pic>
      <p:sp>
        <p:nvSpPr>
          <p:cNvPr id="2" name="Title 1"/>
          <p:cNvSpPr>
            <a:spLocks noGrp="1"/>
          </p:cNvSpPr>
          <p:nvPr>
            <p:ph type="ctrTitle"/>
          </p:nvPr>
        </p:nvSpPr>
        <p:spPr/>
        <p:txBody>
          <a:bodyPr>
            <a:noAutofit/>
          </a:bodyPr>
          <a:lstStyle/>
          <a:p>
            <a:r>
              <a:rPr lang="en-US" dirty="0">
                <a:solidFill>
                  <a:prstClr val="white"/>
                </a:solidFill>
                <a:cs typeface="Georgia"/>
              </a:rPr>
              <a:t>Budgeting for human </a:t>
            </a:r>
            <a:r>
              <a:rPr lang="en-US" dirty="0" smtClean="0">
                <a:solidFill>
                  <a:prstClr val="white"/>
                </a:solidFill>
                <a:cs typeface="Georgia"/>
              </a:rPr>
              <a:t/>
            </a:r>
            <a:br>
              <a:rPr lang="en-US" dirty="0" smtClean="0">
                <a:solidFill>
                  <a:prstClr val="white"/>
                </a:solidFill>
                <a:cs typeface="Georgia"/>
              </a:rPr>
            </a:br>
            <a:r>
              <a:rPr lang="en-US" dirty="0" smtClean="0">
                <a:solidFill>
                  <a:prstClr val="white"/>
                </a:solidFill>
                <a:cs typeface="Georgia"/>
              </a:rPr>
              <a:t>capital </a:t>
            </a:r>
            <a:r>
              <a:rPr lang="en-US" dirty="0">
                <a:solidFill>
                  <a:prstClr val="white"/>
                </a:solidFill>
                <a:cs typeface="Georgia"/>
              </a:rPr>
              <a:t>investment</a:t>
            </a:r>
            <a:endParaRPr lang="en-US" dirty="0"/>
          </a:p>
        </p:txBody>
      </p:sp>
    </p:spTree>
    <p:extLst>
      <p:ext uri="{BB962C8B-B14F-4D97-AF65-F5344CB8AC3E}">
        <p14:creationId xmlns:p14="http://schemas.microsoft.com/office/powerpoint/2010/main" val="3251497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14400" y="1738223"/>
            <a:ext cx="7391400" cy="3862596"/>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Exercise and debrief</a:t>
            </a:r>
          </a:p>
          <a:p>
            <a:pPr marL="1371600" lvl="1" indent="-457200">
              <a:spcAft>
                <a:spcPts val="600"/>
              </a:spcAft>
              <a:buFont typeface="Courier New" panose="02070309020205020404" pitchFamily="49" charset="0"/>
              <a:buChar char="o"/>
            </a:pPr>
            <a:r>
              <a:rPr lang="en-US" sz="2800" dirty="0">
                <a:solidFill>
                  <a:schemeClr val="tx1">
                    <a:lumMod val="65000"/>
                    <a:lumOff val="35000"/>
                  </a:schemeClr>
                </a:solidFill>
              </a:rPr>
              <a:t>Are these the right categories?</a:t>
            </a:r>
          </a:p>
          <a:p>
            <a:pPr marL="1371600" lvl="1" indent="-457200">
              <a:spcAft>
                <a:spcPts val="600"/>
              </a:spcAft>
              <a:buFont typeface="Courier New" panose="02070309020205020404" pitchFamily="49" charset="0"/>
              <a:buChar char="o"/>
            </a:pPr>
            <a:r>
              <a:rPr lang="en-US" sz="2800" dirty="0">
                <a:solidFill>
                  <a:schemeClr val="tx1">
                    <a:lumMod val="65000"/>
                    <a:lumOff val="35000"/>
                  </a:schemeClr>
                </a:solidFill>
              </a:rPr>
              <a:t>What else would you add?</a:t>
            </a:r>
          </a:p>
          <a:p>
            <a:pPr marL="1371600" lvl="1" indent="-457200">
              <a:spcAft>
                <a:spcPts val="600"/>
              </a:spcAft>
              <a:buFont typeface="Courier New" panose="02070309020205020404" pitchFamily="49" charset="0"/>
              <a:buChar char="o"/>
            </a:pPr>
            <a:r>
              <a:rPr lang="en-US" sz="2800" dirty="0">
                <a:solidFill>
                  <a:schemeClr val="tx1">
                    <a:lumMod val="65000"/>
                    <a:lumOff val="35000"/>
                  </a:schemeClr>
                </a:solidFill>
              </a:rPr>
              <a:t>How would you make the case to investors</a:t>
            </a:r>
            <a:r>
              <a:rPr lang="en-US" sz="2800" dirty="0" smtClean="0">
                <a:solidFill>
                  <a:schemeClr val="tx1">
                    <a:lumMod val="65000"/>
                    <a:lumOff val="35000"/>
                  </a:schemeClr>
                </a:solidFill>
              </a:rPr>
              <a:t>?</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See list of sites to do more research when you get home</a:t>
            </a:r>
            <a:endParaRPr lang="en-US" sz="2800" dirty="0">
              <a:solidFill>
                <a:schemeClr val="tx1">
                  <a:lumMod val="65000"/>
                  <a:lumOff val="35000"/>
                </a:schemeClr>
              </a:solidFill>
            </a:endParaRPr>
          </a:p>
          <a:p>
            <a:pPr marL="914400" lvl="1">
              <a:spcAft>
                <a:spcPts val="600"/>
              </a:spcAft>
            </a:pPr>
            <a:endParaRPr lang="en-US" sz="2400" dirty="0" smtClean="0">
              <a:solidFill>
                <a:srgbClr val="17375E"/>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44662" y="5376725"/>
            <a:ext cx="722275" cy="994547"/>
          </a:xfrm>
          <a:prstGeom prst="rect">
            <a:avLst/>
          </a:prstGeom>
        </p:spPr>
      </p:pic>
      <p:sp>
        <p:nvSpPr>
          <p:cNvPr id="3" name="Title 2"/>
          <p:cNvSpPr>
            <a:spLocks noGrp="1"/>
          </p:cNvSpPr>
          <p:nvPr>
            <p:ph type="ctrTitle"/>
          </p:nvPr>
        </p:nvSpPr>
        <p:spPr/>
        <p:txBody>
          <a:bodyPr>
            <a:noAutofit/>
          </a:bodyPr>
          <a:lstStyle/>
          <a:p>
            <a:r>
              <a:rPr lang="en-US" dirty="0">
                <a:solidFill>
                  <a:prstClr val="white"/>
                </a:solidFill>
                <a:cs typeface="Georgia"/>
              </a:rPr>
              <a:t>Budgeting for human </a:t>
            </a:r>
            <a:r>
              <a:rPr lang="en-US" dirty="0" smtClean="0">
                <a:solidFill>
                  <a:prstClr val="white"/>
                </a:solidFill>
                <a:cs typeface="Georgia"/>
              </a:rPr>
              <a:t/>
            </a:r>
            <a:br>
              <a:rPr lang="en-US" dirty="0" smtClean="0">
                <a:solidFill>
                  <a:prstClr val="white"/>
                </a:solidFill>
                <a:cs typeface="Georgia"/>
              </a:rPr>
            </a:br>
            <a:r>
              <a:rPr lang="en-US" dirty="0" smtClean="0">
                <a:solidFill>
                  <a:prstClr val="white"/>
                </a:solidFill>
                <a:cs typeface="Georgia"/>
              </a:rPr>
              <a:t>capital </a:t>
            </a:r>
            <a:r>
              <a:rPr lang="en-US" dirty="0">
                <a:solidFill>
                  <a:prstClr val="white"/>
                </a:solidFill>
                <a:cs typeface="Georgia"/>
              </a:rPr>
              <a:t>investment</a:t>
            </a:r>
            <a:endParaRPr lang="en-US" dirty="0"/>
          </a:p>
        </p:txBody>
      </p:sp>
    </p:spTree>
    <p:extLst>
      <p:ext uri="{BB962C8B-B14F-4D97-AF65-F5344CB8AC3E}">
        <p14:creationId xmlns:p14="http://schemas.microsoft.com/office/powerpoint/2010/main" val="1594575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9300" y="1600200"/>
            <a:ext cx="5067300" cy="5067300"/>
          </a:xfrm>
          <a:prstGeom prst="rect">
            <a:avLst/>
          </a:prstGeom>
        </p:spPr>
      </p:pic>
      <p:sp>
        <p:nvSpPr>
          <p:cNvPr id="3" name="Title 2"/>
          <p:cNvSpPr>
            <a:spLocks noGrp="1"/>
          </p:cNvSpPr>
          <p:nvPr>
            <p:ph type="ctrTitle"/>
          </p:nvPr>
        </p:nvSpPr>
        <p:spPr/>
        <p:txBody>
          <a:bodyPr/>
          <a:lstStyle/>
          <a:p>
            <a:r>
              <a:rPr lang="en-US" dirty="0" smtClean="0"/>
              <a:t>Wellness &amp; work/life balance</a:t>
            </a:r>
            <a:endParaRPr lang="en-US" dirty="0"/>
          </a:p>
        </p:txBody>
      </p:sp>
    </p:spTree>
    <p:extLst>
      <p:ext uri="{BB962C8B-B14F-4D97-AF65-F5344CB8AC3E}">
        <p14:creationId xmlns:p14="http://schemas.microsoft.com/office/powerpoint/2010/main" val="2341227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62000" y="1600200"/>
            <a:ext cx="7391400" cy="4124206"/>
          </a:xfrm>
          <a:prstGeom prst="rect">
            <a:avLst/>
          </a:prstGeom>
        </p:spPr>
        <p:txBody>
          <a:bodyPr wrap="square">
            <a:spAutoFit/>
          </a:bodyPr>
          <a:lstStyle/>
          <a:p>
            <a:pPr marL="800100" indent="-342900">
              <a:spcAft>
                <a:spcPts val="600"/>
              </a:spcAft>
              <a:buFont typeface="Arial" panose="020B0604020202020204" pitchFamily="34" charset="0"/>
              <a:buChar char="•"/>
            </a:pPr>
            <a:r>
              <a:rPr lang="en-US" sz="2800" dirty="0">
                <a:solidFill>
                  <a:schemeClr val="tx1">
                    <a:lumMod val="65000"/>
                    <a:lumOff val="35000"/>
                  </a:schemeClr>
                </a:solidFill>
              </a:rPr>
              <a:t>What </a:t>
            </a:r>
            <a:r>
              <a:rPr lang="en-US" sz="2800" dirty="0" smtClean="0">
                <a:solidFill>
                  <a:schemeClr val="tx1">
                    <a:lumMod val="65000"/>
                    <a:lumOff val="35000"/>
                  </a:schemeClr>
                </a:solidFill>
              </a:rPr>
              <a:t>wellness &amp; work/life balance initiatives </a:t>
            </a:r>
            <a:r>
              <a:rPr lang="en-US" sz="2800" dirty="0">
                <a:solidFill>
                  <a:schemeClr val="tx1">
                    <a:lumMod val="65000"/>
                    <a:lumOff val="35000"/>
                  </a:schemeClr>
                </a:solidFill>
              </a:rPr>
              <a:t>have you been able to provide so far at your startup?</a:t>
            </a:r>
          </a:p>
          <a:p>
            <a:pPr marL="800100" indent="-342900">
              <a:spcAft>
                <a:spcPts val="600"/>
              </a:spcAft>
              <a:buFont typeface="Arial" panose="020B0604020202020204" pitchFamily="34" charset="0"/>
              <a:buChar char="•"/>
            </a:pPr>
            <a:r>
              <a:rPr lang="en-US" sz="2800" dirty="0">
                <a:solidFill>
                  <a:schemeClr val="tx1">
                    <a:lumMod val="65000"/>
                    <a:lumOff val="35000"/>
                  </a:schemeClr>
                </a:solidFill>
              </a:rPr>
              <a:t>What are best practices you can share around startups and </a:t>
            </a:r>
            <a:r>
              <a:rPr lang="en-US" sz="2800" dirty="0" smtClean="0">
                <a:solidFill>
                  <a:schemeClr val="tx1">
                    <a:lumMod val="65000"/>
                    <a:lumOff val="35000"/>
                  </a:schemeClr>
                </a:solidFill>
              </a:rPr>
              <a:t>wellness &amp; work/life balance initiatives?</a:t>
            </a:r>
            <a:endParaRPr lang="en-US" sz="2800" dirty="0">
              <a:solidFill>
                <a:schemeClr val="tx1">
                  <a:lumMod val="65000"/>
                  <a:lumOff val="35000"/>
                </a:schemeClr>
              </a:solidFill>
            </a:endParaRPr>
          </a:p>
          <a:p>
            <a:pPr marL="800100" indent="-342900">
              <a:spcAft>
                <a:spcPts val="600"/>
              </a:spcAft>
              <a:buFont typeface="Arial" panose="020B0604020202020204" pitchFamily="34" charset="0"/>
              <a:buChar char="•"/>
            </a:pPr>
            <a:r>
              <a:rPr lang="en-US" sz="2800" dirty="0">
                <a:solidFill>
                  <a:schemeClr val="tx1">
                    <a:lumMod val="65000"/>
                    <a:lumOff val="35000"/>
                  </a:schemeClr>
                </a:solidFill>
              </a:rPr>
              <a:t>Are there </a:t>
            </a:r>
            <a:r>
              <a:rPr lang="en-US" sz="2800" dirty="0" smtClean="0">
                <a:solidFill>
                  <a:schemeClr val="tx1">
                    <a:lumMod val="65000"/>
                    <a:lumOff val="35000"/>
                  </a:schemeClr>
                </a:solidFill>
              </a:rPr>
              <a:t>wellness &amp; work/life balance </a:t>
            </a:r>
            <a:r>
              <a:rPr lang="en-US" sz="2800" dirty="0">
                <a:solidFill>
                  <a:schemeClr val="tx1">
                    <a:lumMod val="65000"/>
                    <a:lumOff val="35000"/>
                  </a:schemeClr>
                </a:solidFill>
              </a:rPr>
              <a:t>initiatives </a:t>
            </a:r>
            <a:r>
              <a:rPr lang="en-US" sz="2800" dirty="0" smtClean="0">
                <a:solidFill>
                  <a:schemeClr val="tx1">
                    <a:lumMod val="65000"/>
                    <a:lumOff val="35000"/>
                  </a:schemeClr>
                </a:solidFill>
              </a:rPr>
              <a:t>you’d like to start that are within your budget and aligned with your values?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7000" y="5715000"/>
            <a:ext cx="2190750" cy="557556"/>
          </a:xfrm>
          <a:prstGeom prst="rect">
            <a:avLst/>
          </a:prstGeom>
        </p:spPr>
      </p:pic>
      <p:sp>
        <p:nvSpPr>
          <p:cNvPr id="2" name="Title 1"/>
          <p:cNvSpPr>
            <a:spLocks noGrp="1"/>
          </p:cNvSpPr>
          <p:nvPr>
            <p:ph type="ctrTitle"/>
          </p:nvPr>
        </p:nvSpPr>
        <p:spPr/>
        <p:txBody>
          <a:bodyPr>
            <a:noAutofit/>
          </a:bodyPr>
          <a:lstStyle/>
          <a:p>
            <a:r>
              <a:rPr lang="en-US" dirty="0"/>
              <a:t>Wellness &amp;</a:t>
            </a:r>
            <a:r>
              <a:rPr lang="en-US" dirty="0" smtClean="0"/>
              <a:t> </a:t>
            </a:r>
            <a:r>
              <a:rPr lang="en-US" dirty="0"/>
              <a:t>work/life </a:t>
            </a:r>
            <a:r>
              <a:rPr lang="en-US" dirty="0" smtClean="0"/>
              <a:t/>
            </a:r>
            <a:br>
              <a:rPr lang="en-US" dirty="0" smtClean="0"/>
            </a:br>
            <a:r>
              <a:rPr lang="en-US" dirty="0" smtClean="0"/>
              <a:t>balance check in</a:t>
            </a:r>
            <a:endParaRPr lang="en-US" dirty="0"/>
          </a:p>
        </p:txBody>
      </p:sp>
    </p:spTree>
    <p:extLst>
      <p:ext uri="{BB962C8B-B14F-4D97-AF65-F5344CB8AC3E}">
        <p14:creationId xmlns:p14="http://schemas.microsoft.com/office/powerpoint/2010/main" val="1723165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47800" y="1889879"/>
            <a:ext cx="7391400" cy="4401205"/>
          </a:xfrm>
          <a:prstGeom prst="rect">
            <a:avLst/>
          </a:prstGeom>
        </p:spPr>
        <p:txBody>
          <a:bodyPr wrap="square">
            <a:spAutoFit/>
          </a:bodyPr>
          <a:lstStyle/>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Lower absentee costs</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Lower health care costs</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Higher productivity over the long term  </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Less burnout</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Higher employee retention</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Higher morale</a:t>
            </a:r>
          </a:p>
          <a:p>
            <a:pPr marL="800100" indent="-342900">
              <a:spcAft>
                <a:spcPts val="600"/>
              </a:spcAft>
              <a:buFont typeface="Arial" panose="020B0604020202020204" pitchFamily="34" charset="0"/>
              <a:buChar char="•"/>
            </a:pPr>
            <a:endParaRPr lang="en-US" sz="2400" dirty="0" smtClean="0">
              <a:solidFill>
                <a:srgbClr val="17375E"/>
              </a:solidFill>
            </a:endParaRPr>
          </a:p>
          <a:p>
            <a:pPr marL="800100" indent="-342900">
              <a:spcAft>
                <a:spcPts val="600"/>
              </a:spcAft>
              <a:buFont typeface="Arial" panose="020B0604020202020204" pitchFamily="34" charset="0"/>
              <a:buChar char="•"/>
            </a:pPr>
            <a:endParaRPr lang="en-US" sz="2400" dirty="0" smtClean="0">
              <a:solidFill>
                <a:srgbClr val="17375E"/>
              </a:solidFill>
            </a:endParaRPr>
          </a:p>
          <a:p>
            <a:pPr marL="800100" indent="-342900">
              <a:spcAft>
                <a:spcPts val="600"/>
              </a:spcAft>
              <a:buFont typeface="Arial" panose="020B0604020202020204" pitchFamily="34" charset="0"/>
              <a:buChar char="•"/>
            </a:pPr>
            <a:endParaRPr lang="en-US" sz="2400" dirty="0" smtClean="0">
              <a:solidFill>
                <a:srgbClr val="17375E"/>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7000" y="5715000"/>
            <a:ext cx="2190750" cy="557556"/>
          </a:xfrm>
          <a:prstGeom prst="rect">
            <a:avLst/>
          </a:prstGeom>
        </p:spPr>
      </p:pic>
      <p:sp>
        <p:nvSpPr>
          <p:cNvPr id="3" name="Title 2"/>
          <p:cNvSpPr>
            <a:spLocks noGrp="1"/>
          </p:cNvSpPr>
          <p:nvPr>
            <p:ph type="ctrTitle"/>
          </p:nvPr>
        </p:nvSpPr>
        <p:spPr/>
        <p:txBody>
          <a:bodyPr>
            <a:noAutofit/>
          </a:bodyPr>
          <a:lstStyle/>
          <a:p>
            <a:r>
              <a:rPr lang="en-US" dirty="0"/>
              <a:t>Wellness &amp; work/life </a:t>
            </a:r>
            <a:br>
              <a:rPr lang="en-US" dirty="0"/>
            </a:br>
            <a:r>
              <a:rPr lang="en-US" dirty="0"/>
              <a:t>balance </a:t>
            </a:r>
            <a:r>
              <a:rPr lang="en-US" dirty="0" smtClean="0"/>
              <a:t>check in - ROI</a:t>
            </a:r>
            <a:endParaRPr lang="en-US" dirty="0"/>
          </a:p>
        </p:txBody>
      </p:sp>
    </p:spTree>
    <p:extLst>
      <p:ext uri="{BB962C8B-B14F-4D97-AF65-F5344CB8AC3E}">
        <p14:creationId xmlns:p14="http://schemas.microsoft.com/office/powerpoint/2010/main" val="2809564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200" y="1600200"/>
            <a:ext cx="7753350" cy="1354217"/>
          </a:xfrm>
          <a:prstGeom prst="rect">
            <a:avLst/>
          </a:prstGeom>
        </p:spPr>
        <p:txBody>
          <a:bodyPr wrap="square">
            <a:spAutoFit/>
          </a:bodyPr>
          <a:lstStyle/>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Low cost wellness initiatives:</a:t>
            </a:r>
          </a:p>
          <a:p>
            <a:pPr marL="1257300" lvl="1" indent="-342900">
              <a:spcAft>
                <a:spcPts val="600"/>
              </a:spcAft>
              <a:buFont typeface="Courier New" panose="02070309020205020404" pitchFamily="49" charset="0"/>
              <a:buChar char="o"/>
            </a:pPr>
            <a:r>
              <a:rPr lang="en-US" sz="2400" dirty="0" smtClean="0">
                <a:solidFill>
                  <a:schemeClr val="tx1">
                    <a:lumMod val="65000"/>
                    <a:lumOff val="35000"/>
                  </a:schemeClr>
                </a:solidFill>
              </a:rPr>
              <a:t>Smoking cessation programs</a:t>
            </a:r>
          </a:p>
          <a:p>
            <a:pPr marL="1257300" lvl="1" indent="-342900">
              <a:spcAft>
                <a:spcPts val="600"/>
              </a:spcAft>
              <a:buFont typeface="Courier New" panose="02070309020205020404" pitchFamily="49" charset="0"/>
              <a:buChar char="o"/>
            </a:pPr>
            <a:r>
              <a:rPr lang="en-US" sz="2400" dirty="0" smtClean="0">
                <a:solidFill>
                  <a:schemeClr val="tx1">
                    <a:lumMod val="65000"/>
                    <a:lumOff val="35000"/>
                  </a:schemeClr>
                </a:solidFill>
              </a:rPr>
              <a:t>Healthy snacks/ encourage physical activity</a:t>
            </a:r>
            <a:endParaRPr lang="en-US" sz="2400" dirty="0" smtClean="0">
              <a:solidFill>
                <a:srgbClr val="17375E"/>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7000" y="5715000"/>
            <a:ext cx="2190750" cy="557556"/>
          </a:xfrm>
          <a:prstGeom prst="rect">
            <a:avLst/>
          </a:prstGeom>
        </p:spPr>
      </p:pic>
      <p:sp>
        <p:nvSpPr>
          <p:cNvPr id="9" name="Rectangle 8"/>
          <p:cNvSpPr/>
          <p:nvPr/>
        </p:nvSpPr>
        <p:spPr>
          <a:xfrm>
            <a:off x="457200" y="3048000"/>
            <a:ext cx="7753350" cy="1723549"/>
          </a:xfrm>
          <a:prstGeom prst="rect">
            <a:avLst/>
          </a:prstGeom>
        </p:spPr>
        <p:txBody>
          <a:bodyPr wrap="square">
            <a:spAutoFit/>
          </a:bodyPr>
          <a:lstStyle/>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Low cost work/life balance initiatives:</a:t>
            </a:r>
          </a:p>
          <a:p>
            <a:pPr marL="1257300" lvl="1" indent="-342900">
              <a:spcAft>
                <a:spcPts val="600"/>
              </a:spcAft>
              <a:buFont typeface="Courier New" panose="02070309020205020404" pitchFamily="49" charset="0"/>
              <a:buChar char="o"/>
            </a:pPr>
            <a:r>
              <a:rPr lang="en-US" sz="2400" dirty="0">
                <a:solidFill>
                  <a:schemeClr val="tx1">
                    <a:lumMod val="65000"/>
                    <a:lumOff val="35000"/>
                  </a:schemeClr>
                </a:solidFill>
              </a:rPr>
              <a:t>Setting boundaries – e.g., emails only between 8 AM and 8 PM</a:t>
            </a:r>
          </a:p>
          <a:p>
            <a:pPr marL="1257300" lvl="1" indent="-342900">
              <a:spcAft>
                <a:spcPts val="600"/>
              </a:spcAft>
              <a:buFont typeface="Courier New" panose="02070309020205020404" pitchFamily="49" charset="0"/>
              <a:buChar char="o"/>
            </a:pPr>
            <a:r>
              <a:rPr lang="en-US" sz="2400" dirty="0">
                <a:solidFill>
                  <a:schemeClr val="tx1">
                    <a:lumMod val="65000"/>
                    <a:lumOff val="35000"/>
                  </a:schemeClr>
                </a:solidFill>
              </a:rPr>
              <a:t>Flex time/telecommuting/compressed workweek</a:t>
            </a:r>
            <a:endParaRPr lang="en-US" sz="2400" dirty="0" smtClean="0">
              <a:solidFill>
                <a:schemeClr val="tx1">
                  <a:lumMod val="65000"/>
                  <a:lumOff val="35000"/>
                </a:schemeClr>
              </a:solidFill>
            </a:endParaRPr>
          </a:p>
        </p:txBody>
      </p:sp>
      <p:sp>
        <p:nvSpPr>
          <p:cNvPr id="10" name="Rectangle 9"/>
          <p:cNvSpPr/>
          <p:nvPr/>
        </p:nvSpPr>
        <p:spPr>
          <a:xfrm>
            <a:off x="457200" y="4807059"/>
            <a:ext cx="7753350" cy="1354217"/>
          </a:xfrm>
          <a:prstGeom prst="rect">
            <a:avLst/>
          </a:prstGeom>
        </p:spPr>
        <p:txBody>
          <a:bodyPr wrap="square">
            <a:spAutoFit/>
          </a:bodyPr>
          <a:lstStyle/>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Survey employees re: what they need/value</a:t>
            </a:r>
          </a:p>
          <a:p>
            <a:pPr marL="800100" indent="-342900">
              <a:spcAft>
                <a:spcPts val="600"/>
              </a:spcAft>
              <a:buFont typeface="Arial" panose="020B0604020202020204" pitchFamily="34" charset="0"/>
              <a:buChar char="•"/>
            </a:pPr>
            <a:r>
              <a:rPr lang="en-US" sz="2400" dirty="0">
                <a:solidFill>
                  <a:schemeClr val="tx1">
                    <a:lumMod val="65000"/>
                    <a:lumOff val="35000"/>
                  </a:schemeClr>
                </a:solidFill>
              </a:rPr>
              <a:t>Management must support/model</a:t>
            </a:r>
          </a:p>
          <a:p>
            <a:pPr marL="457200">
              <a:spcAft>
                <a:spcPts val="600"/>
              </a:spcAft>
            </a:pPr>
            <a:endParaRPr lang="en-US" sz="2400" dirty="0" smtClean="0">
              <a:solidFill>
                <a:srgbClr val="17375E"/>
              </a:solidFill>
            </a:endParaRPr>
          </a:p>
        </p:txBody>
      </p:sp>
      <p:sp>
        <p:nvSpPr>
          <p:cNvPr id="3" name="Title 2"/>
          <p:cNvSpPr>
            <a:spLocks noGrp="1"/>
          </p:cNvSpPr>
          <p:nvPr>
            <p:ph type="ctrTitle"/>
          </p:nvPr>
        </p:nvSpPr>
        <p:spPr/>
        <p:txBody>
          <a:bodyPr>
            <a:normAutofit/>
          </a:bodyPr>
          <a:lstStyle/>
          <a:p>
            <a:r>
              <a:rPr lang="en-US" dirty="0"/>
              <a:t>Wellness &amp; work/life </a:t>
            </a:r>
            <a:r>
              <a:rPr lang="en-US" dirty="0" smtClean="0"/>
              <a:t>balance</a:t>
            </a:r>
            <a:endParaRPr lang="en-US" dirty="0"/>
          </a:p>
        </p:txBody>
      </p:sp>
    </p:spTree>
    <p:extLst>
      <p:ext uri="{BB962C8B-B14F-4D97-AF65-F5344CB8AC3E}">
        <p14:creationId xmlns:p14="http://schemas.microsoft.com/office/powerpoint/2010/main" val="2788938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7DdE0smj4MA"/>
          <p:cNvPicPr>
            <a:picLocks noRot="1" noChangeAspect="1"/>
          </p:cNvPicPr>
          <p:nvPr>
            <a:quickTimeFile r:link="rId1"/>
          </p:nvPr>
        </p:nvPicPr>
        <p:blipFill>
          <a:blip r:embed="rId4"/>
          <a:stretch>
            <a:fillRect/>
          </a:stretch>
        </p:blipFill>
        <p:spPr>
          <a:xfrm>
            <a:off x="533400" y="1756894"/>
            <a:ext cx="3928533" cy="2209800"/>
          </a:xfrm>
          <a:prstGeom prst="rect">
            <a:avLst/>
          </a:prstGeom>
        </p:spPr>
      </p:pic>
      <p:sp>
        <p:nvSpPr>
          <p:cNvPr id="3" name="Rectangle 2"/>
          <p:cNvSpPr/>
          <p:nvPr/>
        </p:nvSpPr>
        <p:spPr>
          <a:xfrm>
            <a:off x="609600" y="4114800"/>
            <a:ext cx="3593253" cy="923330"/>
          </a:xfrm>
          <a:prstGeom prst="rect">
            <a:avLst/>
          </a:prstGeom>
        </p:spPr>
        <p:txBody>
          <a:bodyPr wrap="square">
            <a:spAutoFit/>
          </a:bodyPr>
          <a:lstStyle/>
          <a:p>
            <a:pPr algn="ctr"/>
            <a:r>
              <a:rPr lang="en-US" dirty="0" smtClean="0">
                <a:solidFill>
                  <a:schemeClr val="tx1">
                    <a:lumMod val="65000"/>
                    <a:lumOff val="35000"/>
                  </a:schemeClr>
                </a:solidFill>
              </a:rPr>
              <a:t>Moving Forward Education Video on the importance of work/life balance for startups</a:t>
            </a:r>
            <a:endParaRPr lang="en-US" dirty="0"/>
          </a:p>
        </p:txBody>
      </p:sp>
      <p:sp>
        <p:nvSpPr>
          <p:cNvPr id="5" name="Rectangle 4"/>
          <p:cNvSpPr/>
          <p:nvPr/>
        </p:nvSpPr>
        <p:spPr>
          <a:xfrm>
            <a:off x="4724400" y="1756894"/>
            <a:ext cx="4114800" cy="2800767"/>
          </a:xfrm>
          <a:prstGeom prst="rect">
            <a:avLst/>
          </a:prstGeom>
        </p:spPr>
        <p:txBody>
          <a:bodyPr wrap="square">
            <a:spAutoFit/>
          </a:bodyPr>
          <a:lstStyle/>
          <a:p>
            <a:r>
              <a:rPr lang="en-US" sz="2200" dirty="0" smtClean="0">
                <a:solidFill>
                  <a:schemeClr val="tx1">
                    <a:lumMod val="65000"/>
                    <a:lumOff val="35000"/>
                  </a:schemeClr>
                </a:solidFill>
              </a:rPr>
              <a:t>Core values include:</a:t>
            </a:r>
          </a:p>
          <a:p>
            <a:endParaRPr lang="en-US" sz="2200" dirty="0" smtClean="0">
              <a:solidFill>
                <a:schemeClr val="tx1">
                  <a:lumMod val="65000"/>
                  <a:lumOff val="35000"/>
                </a:schemeClr>
              </a:solidFill>
            </a:endParaRPr>
          </a:p>
          <a:p>
            <a:r>
              <a:rPr lang="en-US" sz="2200" dirty="0">
                <a:solidFill>
                  <a:schemeClr val="tx1">
                    <a:lumMod val="65000"/>
                    <a:lumOff val="35000"/>
                  </a:schemeClr>
                </a:solidFill>
              </a:rPr>
              <a:t>• We value balance </a:t>
            </a:r>
            <a:r>
              <a:rPr lang="en-US" sz="2200" dirty="0" smtClean="0">
                <a:solidFill>
                  <a:schemeClr val="tx1">
                    <a:lumMod val="65000"/>
                    <a:lumOff val="35000"/>
                  </a:schemeClr>
                </a:solidFill>
              </a:rPr>
              <a:t>between </a:t>
            </a:r>
            <a:r>
              <a:rPr lang="en-US" sz="2200" dirty="0">
                <a:solidFill>
                  <a:schemeClr val="tx1">
                    <a:lumMod val="65000"/>
                    <a:lumOff val="35000"/>
                  </a:schemeClr>
                </a:solidFill>
              </a:rPr>
              <a:t>our personal and professional worlds</a:t>
            </a:r>
          </a:p>
          <a:p>
            <a:endParaRPr lang="en-US" sz="2200" dirty="0">
              <a:solidFill>
                <a:schemeClr val="tx1">
                  <a:lumMod val="65000"/>
                  <a:lumOff val="35000"/>
                </a:schemeClr>
              </a:solidFill>
            </a:endParaRPr>
          </a:p>
          <a:p>
            <a:r>
              <a:rPr lang="en-US" sz="2200" dirty="0">
                <a:solidFill>
                  <a:schemeClr val="tx1">
                    <a:lumMod val="65000"/>
                    <a:lumOff val="35000"/>
                  </a:schemeClr>
                </a:solidFill>
              </a:rPr>
              <a:t>• We acknowledge that nurturing our well-being brings out our best work</a:t>
            </a:r>
          </a:p>
        </p:txBody>
      </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62395" y="5186237"/>
            <a:ext cx="2991005" cy="909764"/>
          </a:xfrm>
          <a:prstGeom prst="rect">
            <a:avLst/>
          </a:prstGeom>
        </p:spPr>
      </p:pic>
      <p:sp>
        <p:nvSpPr>
          <p:cNvPr id="6" name="Title 5"/>
          <p:cNvSpPr>
            <a:spLocks noGrp="1"/>
          </p:cNvSpPr>
          <p:nvPr>
            <p:ph type="ctrTitle"/>
          </p:nvPr>
        </p:nvSpPr>
        <p:spPr/>
        <p:txBody>
          <a:bodyPr/>
          <a:lstStyle/>
          <a:p>
            <a:r>
              <a:rPr lang="en-US" dirty="0" smtClean="0"/>
              <a:t>Moving Forward Education</a:t>
            </a:r>
            <a:endParaRPr lang="en-US" dirty="0"/>
          </a:p>
        </p:txBody>
      </p:sp>
    </p:spTree>
    <p:extLst>
      <p:ext uri="{BB962C8B-B14F-4D97-AF65-F5344CB8AC3E}">
        <p14:creationId xmlns:p14="http://schemas.microsoft.com/office/powerpoint/2010/main" val="1319002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cTn>
                <p:tgtEl>
                  <p:spTgt spid="2"/>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33400" y="1828800"/>
            <a:ext cx="7696200" cy="4632037"/>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There is high value for businesses at </a:t>
            </a:r>
            <a:r>
              <a:rPr lang="en-US" sz="2800" dirty="0">
                <a:solidFill>
                  <a:schemeClr val="tx1">
                    <a:lumMod val="65000"/>
                    <a:lumOff val="35000"/>
                  </a:schemeClr>
                </a:solidFill>
              </a:rPr>
              <a:t>the intersection of people and </a:t>
            </a:r>
            <a:r>
              <a:rPr lang="en-US" sz="2800" dirty="0" smtClean="0">
                <a:solidFill>
                  <a:schemeClr val="tx1">
                    <a:lumMod val="65000"/>
                    <a:lumOff val="35000"/>
                  </a:schemeClr>
                </a:solidFill>
              </a:rPr>
              <a:t>profit</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There are a number of business </a:t>
            </a:r>
            <a:r>
              <a:rPr lang="en-US" sz="2800" dirty="0">
                <a:solidFill>
                  <a:schemeClr val="tx1">
                    <a:lumMod val="65000"/>
                    <a:lumOff val="35000"/>
                  </a:schemeClr>
                </a:solidFill>
              </a:rPr>
              <a:t>practices that </a:t>
            </a:r>
            <a:r>
              <a:rPr lang="en-US" sz="2800" dirty="0" smtClean="0">
                <a:solidFill>
                  <a:schemeClr val="tx1">
                    <a:lumMod val="65000"/>
                    <a:lumOff val="35000"/>
                  </a:schemeClr>
                </a:solidFill>
              </a:rPr>
              <a:t>measurably </a:t>
            </a:r>
            <a:r>
              <a:rPr lang="en-US" sz="2800" dirty="0">
                <a:solidFill>
                  <a:schemeClr val="tx1">
                    <a:lumMod val="65000"/>
                    <a:lumOff val="35000"/>
                  </a:schemeClr>
                </a:solidFill>
              </a:rPr>
              <a:t>improve economic opportunities for low-wealth individuals in the </a:t>
            </a:r>
            <a:r>
              <a:rPr lang="en-US" sz="2800" dirty="0" smtClean="0">
                <a:solidFill>
                  <a:schemeClr val="tx1">
                    <a:lumMod val="65000"/>
                    <a:lumOff val="35000"/>
                  </a:schemeClr>
                </a:solidFill>
              </a:rPr>
              <a:t>U.S. while enhancing </a:t>
            </a:r>
            <a:r>
              <a:rPr lang="en-US" sz="2800" dirty="0">
                <a:solidFill>
                  <a:schemeClr val="tx1">
                    <a:lumMod val="65000"/>
                    <a:lumOff val="35000"/>
                  </a:schemeClr>
                </a:solidFill>
              </a:rPr>
              <a:t>long term business </a:t>
            </a:r>
            <a:r>
              <a:rPr lang="en-US" sz="2800" dirty="0" smtClean="0">
                <a:solidFill>
                  <a:schemeClr val="tx1">
                    <a:lumMod val="65000"/>
                    <a:lumOff val="35000"/>
                  </a:schemeClr>
                </a:solidFill>
              </a:rPr>
              <a:t>value</a:t>
            </a:r>
            <a:endParaRPr lang="en-US" sz="2800" dirty="0">
              <a:solidFill>
                <a:schemeClr val="tx1">
                  <a:lumMod val="65000"/>
                  <a:lumOff val="35000"/>
                </a:schemeClr>
              </a:solidFill>
            </a:endParaRP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Startups that are intentional about people practices early in their life cycle will have a competitive advantage</a:t>
            </a:r>
          </a:p>
          <a:p>
            <a:pPr marL="914400" indent="-457200">
              <a:spcAft>
                <a:spcPts val="600"/>
              </a:spcAft>
              <a:buFont typeface="Arial" panose="020B0604020202020204" pitchFamily="34" charset="0"/>
              <a:buChar char="•"/>
            </a:pPr>
            <a:endParaRPr lang="en-US" sz="2800" dirty="0">
              <a:solidFill>
                <a:schemeClr val="tx1">
                  <a:lumMod val="65000"/>
                  <a:lumOff val="35000"/>
                </a:schemeClr>
              </a:solidFill>
            </a:endParaRPr>
          </a:p>
        </p:txBody>
      </p:sp>
      <p:sp>
        <p:nvSpPr>
          <p:cNvPr id="2" name="Title 1"/>
          <p:cNvSpPr>
            <a:spLocks noGrp="1"/>
          </p:cNvSpPr>
          <p:nvPr>
            <p:ph type="ctrTitle"/>
          </p:nvPr>
        </p:nvSpPr>
        <p:spPr/>
        <p:txBody>
          <a:bodyPr/>
          <a:lstStyle/>
          <a:p>
            <a:r>
              <a:rPr lang="en-US" dirty="0" smtClean="0"/>
              <a:t>Grounding Principles</a:t>
            </a:r>
            <a:endParaRPr lang="en-US" dirty="0"/>
          </a:p>
        </p:txBody>
      </p:sp>
    </p:spTree>
    <p:extLst>
      <p:ext uri="{BB962C8B-B14F-4D97-AF65-F5344CB8AC3E}">
        <p14:creationId xmlns:p14="http://schemas.microsoft.com/office/powerpoint/2010/main" val="2875715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1938" y="1611061"/>
            <a:ext cx="4440123" cy="4835776"/>
          </a:xfrm>
          <a:prstGeom prst="rect">
            <a:avLst/>
          </a:prstGeom>
        </p:spPr>
      </p:pic>
      <p:sp>
        <p:nvSpPr>
          <p:cNvPr id="5" name="Title 4"/>
          <p:cNvSpPr>
            <a:spLocks noGrp="1"/>
          </p:cNvSpPr>
          <p:nvPr>
            <p:ph type="ctrTitle"/>
          </p:nvPr>
        </p:nvSpPr>
        <p:spPr/>
        <p:txBody>
          <a:bodyPr/>
          <a:lstStyle/>
          <a:p>
            <a:r>
              <a:rPr lang="en-US" dirty="0"/>
              <a:t>Profit/Equity Sharing</a:t>
            </a:r>
          </a:p>
        </p:txBody>
      </p:sp>
    </p:spTree>
    <p:extLst>
      <p:ext uri="{BB962C8B-B14F-4D97-AF65-F5344CB8AC3E}">
        <p14:creationId xmlns:p14="http://schemas.microsoft.com/office/powerpoint/2010/main" val="3732585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1981200"/>
            <a:ext cx="6934200" cy="3770263"/>
          </a:xfrm>
          <a:prstGeom prst="rect">
            <a:avLst/>
          </a:prstGeom>
        </p:spPr>
        <p:txBody>
          <a:bodyPr wrap="square">
            <a:spAutoFit/>
          </a:bodyPr>
          <a:lstStyle/>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What has your startup done to date around sharing equity broadly?</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What is your plan for the future?</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Will you explore smart profit sharing?</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What questions or concerns do you have around smart profit sharing, sharing equity broadly, or allocating equity fairly? </a:t>
            </a:r>
            <a:endParaRPr lang="en-US" sz="2800" dirty="0">
              <a:solidFill>
                <a:schemeClr val="tx1">
                  <a:lumMod val="65000"/>
                  <a:lumOff val="35000"/>
                </a:schemeClr>
              </a:solidFill>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01000" y="5638800"/>
            <a:ext cx="609600" cy="609600"/>
          </a:xfrm>
          <a:prstGeom prst="rect">
            <a:avLst/>
          </a:prstGeom>
        </p:spPr>
      </p:pic>
      <p:sp>
        <p:nvSpPr>
          <p:cNvPr id="5" name="Title 4"/>
          <p:cNvSpPr>
            <a:spLocks noGrp="1"/>
          </p:cNvSpPr>
          <p:nvPr>
            <p:ph type="ctrTitle"/>
          </p:nvPr>
        </p:nvSpPr>
        <p:spPr/>
        <p:txBody>
          <a:bodyPr/>
          <a:lstStyle/>
          <a:p>
            <a:r>
              <a:rPr lang="en-US" dirty="0"/>
              <a:t>Profit Sharing/Equity Check in</a:t>
            </a:r>
          </a:p>
        </p:txBody>
      </p:sp>
    </p:spTree>
    <p:extLst>
      <p:ext uri="{BB962C8B-B14F-4D97-AF65-F5344CB8AC3E}">
        <p14:creationId xmlns:p14="http://schemas.microsoft.com/office/powerpoint/2010/main" val="3325641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1219200"/>
            <a:ext cx="8767763" cy="5070514"/>
          </a:xfrm>
          <a:prstGeom prst="rect">
            <a:avLst/>
          </a:prstGeom>
        </p:spPr>
      </p:pic>
      <p:sp>
        <p:nvSpPr>
          <p:cNvPr id="9" name="TextBox 8"/>
          <p:cNvSpPr txBox="1"/>
          <p:nvPr/>
        </p:nvSpPr>
        <p:spPr>
          <a:xfrm>
            <a:off x="228600" y="6096000"/>
            <a:ext cx="2971800" cy="307777"/>
          </a:xfrm>
          <a:prstGeom prst="rect">
            <a:avLst/>
          </a:prstGeom>
          <a:noFill/>
        </p:spPr>
        <p:txBody>
          <a:bodyPr wrap="square" rtlCol="0">
            <a:spAutoFit/>
          </a:bodyPr>
          <a:lstStyle/>
          <a:p>
            <a:pPr marL="457200">
              <a:spcAft>
                <a:spcPts val="600"/>
              </a:spcAft>
            </a:pPr>
            <a:r>
              <a:rPr lang="en-US" sz="1400" i="1" dirty="0" smtClean="0">
                <a:solidFill>
                  <a:schemeClr val="tx1">
                    <a:lumMod val="65000"/>
                    <a:lumOff val="35000"/>
                  </a:schemeClr>
                </a:solidFill>
              </a:rPr>
              <a:t>Source: </a:t>
            </a:r>
            <a:r>
              <a:rPr lang="en-US" sz="1400" i="1" dirty="0" err="1" smtClean="0">
                <a:solidFill>
                  <a:schemeClr val="tx1">
                    <a:lumMod val="65000"/>
                    <a:lumOff val="35000"/>
                  </a:schemeClr>
                </a:solidFill>
              </a:rPr>
              <a:t>Beyster</a:t>
            </a:r>
            <a:r>
              <a:rPr lang="en-US" sz="1400" i="1" dirty="0" smtClean="0">
                <a:solidFill>
                  <a:schemeClr val="tx1">
                    <a:lumMod val="65000"/>
                    <a:lumOff val="35000"/>
                  </a:schemeClr>
                </a:solidFill>
              </a:rPr>
              <a:t> Institute</a:t>
            </a:r>
          </a:p>
        </p:txBody>
      </p:sp>
      <p:sp>
        <p:nvSpPr>
          <p:cNvPr id="2" name="Title 1"/>
          <p:cNvSpPr>
            <a:spLocks noGrp="1"/>
          </p:cNvSpPr>
          <p:nvPr>
            <p:ph type="ctrTitle"/>
          </p:nvPr>
        </p:nvSpPr>
        <p:spPr/>
        <p:txBody>
          <a:bodyPr/>
          <a:lstStyle/>
          <a:p>
            <a:r>
              <a:rPr lang="en-US" dirty="0" smtClean="0"/>
              <a:t>Intro to sharing equity</a:t>
            </a:r>
            <a:endParaRPr lang="en-US" dirty="0"/>
          </a:p>
        </p:txBody>
      </p:sp>
    </p:spTree>
    <p:extLst>
      <p:ext uri="{BB962C8B-B14F-4D97-AF65-F5344CB8AC3E}">
        <p14:creationId xmlns:p14="http://schemas.microsoft.com/office/powerpoint/2010/main" val="1614842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28800" y="2133600"/>
            <a:ext cx="6858000" cy="3847207"/>
          </a:xfrm>
          <a:prstGeom prst="rect">
            <a:avLst/>
          </a:prstGeom>
        </p:spPr>
        <p:txBody>
          <a:bodyPr wrap="square">
            <a:spAutoFit/>
          </a:bodyPr>
          <a:lstStyle/>
          <a:p>
            <a:pPr marL="457200" indent="-457200">
              <a:spcAft>
                <a:spcPts val="1200"/>
              </a:spcAft>
              <a:buFont typeface="Arial" panose="020B0604020202020204" pitchFamily="34" charset="0"/>
              <a:buChar char="•"/>
            </a:pPr>
            <a:r>
              <a:rPr lang="en-US" sz="2800" dirty="0">
                <a:solidFill>
                  <a:schemeClr val="tx1">
                    <a:lumMod val="65000"/>
                    <a:lumOff val="35000"/>
                  </a:schemeClr>
                </a:solidFill>
              </a:rPr>
              <a:t>Broad Based Stock Options: ISOs, NSOs, phantom stock, restricted stock </a:t>
            </a:r>
            <a:r>
              <a:rPr lang="en-US" sz="2800" dirty="0" smtClean="0">
                <a:solidFill>
                  <a:schemeClr val="tx1">
                    <a:lumMod val="65000"/>
                    <a:lumOff val="35000"/>
                  </a:schemeClr>
                </a:solidFill>
              </a:rPr>
              <a:t>, Employee Stock Purchase Plans, Stock Appreciation Rights, Employee </a:t>
            </a:r>
            <a:r>
              <a:rPr lang="en-US" sz="2800" dirty="0">
                <a:solidFill>
                  <a:schemeClr val="tx1">
                    <a:lumMod val="65000"/>
                    <a:lumOff val="35000"/>
                  </a:schemeClr>
                </a:solidFill>
              </a:rPr>
              <a:t>Stock Ownership Plans (ESOPs</a:t>
            </a:r>
            <a:r>
              <a:rPr lang="en-US" sz="2800" dirty="0" smtClean="0">
                <a:solidFill>
                  <a:schemeClr val="tx1">
                    <a:lumMod val="65000"/>
                    <a:lumOff val="35000"/>
                  </a:schemeClr>
                </a:solidFill>
              </a:rPr>
              <a:t>)</a:t>
            </a:r>
          </a:p>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Broad </a:t>
            </a:r>
            <a:r>
              <a:rPr lang="en-US" sz="2800" dirty="0">
                <a:solidFill>
                  <a:schemeClr val="tx1">
                    <a:lumMod val="65000"/>
                    <a:lumOff val="35000"/>
                  </a:schemeClr>
                </a:solidFill>
              </a:rPr>
              <a:t>based profit sharing and </a:t>
            </a:r>
            <a:r>
              <a:rPr lang="en-US" sz="2800" dirty="0" smtClean="0">
                <a:solidFill>
                  <a:schemeClr val="tx1">
                    <a:lumMod val="65000"/>
                    <a:lumOff val="35000"/>
                  </a:schemeClr>
                </a:solidFill>
              </a:rPr>
              <a:t>smart bonus plans</a:t>
            </a:r>
            <a:endParaRPr lang="en-US" sz="2800" dirty="0">
              <a:solidFill>
                <a:schemeClr val="tx1">
                  <a:lumMod val="65000"/>
                  <a:lumOff val="35000"/>
                </a:schemeClr>
              </a:solidFill>
            </a:endParaRPr>
          </a:p>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401(k</a:t>
            </a:r>
            <a:r>
              <a:rPr lang="en-US" sz="2800" dirty="0">
                <a:solidFill>
                  <a:schemeClr val="tx1">
                    <a:lumMod val="65000"/>
                    <a:lumOff val="35000"/>
                  </a:schemeClr>
                </a:solidFill>
              </a:rPr>
              <a:t>) and other retirement </a:t>
            </a:r>
            <a:r>
              <a:rPr lang="en-US" sz="2800" dirty="0" smtClean="0">
                <a:solidFill>
                  <a:schemeClr val="tx1">
                    <a:lumMod val="65000"/>
                    <a:lumOff val="35000"/>
                  </a:schemeClr>
                </a:solidFill>
              </a:rPr>
              <a:t>plans</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2042318"/>
            <a:ext cx="1539082" cy="1539082"/>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0500" y="4205726"/>
            <a:ext cx="1577182" cy="956824"/>
          </a:xfrm>
          <a:prstGeom prst="rect">
            <a:avLst/>
          </a:prstGeom>
        </p:spPr>
      </p:pic>
      <p:sp>
        <p:nvSpPr>
          <p:cNvPr id="3" name="Title 2"/>
          <p:cNvSpPr>
            <a:spLocks noGrp="1"/>
          </p:cNvSpPr>
          <p:nvPr>
            <p:ph type="ctrTitle"/>
          </p:nvPr>
        </p:nvSpPr>
        <p:spPr/>
        <p:txBody>
          <a:bodyPr/>
          <a:lstStyle/>
          <a:p>
            <a:r>
              <a:rPr lang="en-US" dirty="0" smtClean="0"/>
              <a:t>Sharing Equity Broadly</a:t>
            </a:r>
            <a:endParaRPr lang="en-US" dirty="0"/>
          </a:p>
        </p:txBody>
      </p:sp>
    </p:spTree>
    <p:extLst>
      <p:ext uri="{BB962C8B-B14F-4D97-AF65-F5344CB8AC3E}">
        <p14:creationId xmlns:p14="http://schemas.microsoft.com/office/powerpoint/2010/main" val="3513708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5800" y="1828800"/>
            <a:ext cx="8001000" cy="4278094"/>
          </a:xfrm>
          <a:prstGeom prst="rect">
            <a:avLst/>
          </a:prstGeom>
        </p:spPr>
        <p:txBody>
          <a:bodyPr wrap="square">
            <a:spAutoFit/>
          </a:bodyPr>
          <a:lstStyle/>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Many investors are very supportive of broad based equity sharing among employees and understand it’s part of attracting and retaining talent</a:t>
            </a:r>
          </a:p>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Entrepreneurs who don’t plan to exit their business may wish to take on quasi-equity rather than equity, so dilution not an issue</a:t>
            </a:r>
          </a:p>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If an investor objects to sharing equity broadly, then a smart profit sharing plan for employees is a good option</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01000" y="5638800"/>
            <a:ext cx="609600" cy="609600"/>
          </a:xfrm>
          <a:prstGeom prst="rect">
            <a:avLst/>
          </a:prstGeom>
        </p:spPr>
      </p:pic>
      <p:sp>
        <p:nvSpPr>
          <p:cNvPr id="2" name="Title 1"/>
          <p:cNvSpPr>
            <a:spLocks noGrp="1"/>
          </p:cNvSpPr>
          <p:nvPr>
            <p:ph type="ctrTitle"/>
          </p:nvPr>
        </p:nvSpPr>
        <p:spPr/>
        <p:txBody>
          <a:bodyPr>
            <a:noAutofit/>
          </a:bodyPr>
          <a:lstStyle/>
          <a:p>
            <a:r>
              <a:rPr lang="en-US" dirty="0">
                <a:solidFill>
                  <a:prstClr val="white"/>
                </a:solidFill>
                <a:cs typeface="Georgia"/>
              </a:rPr>
              <a:t>Sharing </a:t>
            </a:r>
            <a:r>
              <a:rPr lang="en-US" dirty="0" smtClean="0">
                <a:solidFill>
                  <a:prstClr val="white"/>
                </a:solidFill>
                <a:cs typeface="Georgia"/>
              </a:rPr>
              <a:t>equity implications </a:t>
            </a:r>
            <a:br>
              <a:rPr lang="en-US" dirty="0" smtClean="0">
                <a:solidFill>
                  <a:prstClr val="white"/>
                </a:solidFill>
                <a:cs typeface="Georgia"/>
              </a:rPr>
            </a:br>
            <a:r>
              <a:rPr lang="en-US" dirty="0">
                <a:solidFill>
                  <a:prstClr val="white"/>
                </a:solidFill>
                <a:cs typeface="Georgia"/>
              </a:rPr>
              <a:t>w</a:t>
            </a:r>
            <a:r>
              <a:rPr lang="en-US" dirty="0" smtClean="0">
                <a:solidFill>
                  <a:prstClr val="white"/>
                </a:solidFill>
                <a:cs typeface="Georgia"/>
              </a:rPr>
              <a:t>hen </a:t>
            </a:r>
            <a:r>
              <a:rPr lang="en-US" dirty="0">
                <a:solidFill>
                  <a:prstClr val="white"/>
                </a:solidFill>
                <a:cs typeface="Georgia"/>
              </a:rPr>
              <a:t>r</a:t>
            </a:r>
            <a:r>
              <a:rPr lang="en-US" dirty="0" smtClean="0">
                <a:solidFill>
                  <a:prstClr val="white"/>
                </a:solidFill>
                <a:cs typeface="Georgia"/>
              </a:rPr>
              <a:t>aising </a:t>
            </a:r>
            <a:r>
              <a:rPr lang="en-US" dirty="0">
                <a:solidFill>
                  <a:prstClr val="white"/>
                </a:solidFill>
                <a:cs typeface="Georgia"/>
              </a:rPr>
              <a:t>c</a:t>
            </a:r>
            <a:r>
              <a:rPr lang="en-US" dirty="0" smtClean="0">
                <a:solidFill>
                  <a:prstClr val="white"/>
                </a:solidFill>
                <a:cs typeface="Georgia"/>
              </a:rPr>
              <a:t>apital</a:t>
            </a:r>
            <a:endParaRPr lang="en-US" dirty="0">
              <a:cs typeface="Georgia"/>
            </a:endParaRPr>
          </a:p>
        </p:txBody>
      </p:sp>
    </p:spTree>
    <p:extLst>
      <p:ext uri="{BB962C8B-B14F-4D97-AF65-F5344CB8AC3E}">
        <p14:creationId xmlns:p14="http://schemas.microsoft.com/office/powerpoint/2010/main" val="2214239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1752600"/>
            <a:ext cx="7696200" cy="4616648"/>
          </a:xfrm>
          <a:prstGeom prst="rect">
            <a:avLst/>
          </a:prstGeom>
        </p:spPr>
        <p:txBody>
          <a:bodyPr wrap="square">
            <a:spAutoFit/>
          </a:bodyPr>
          <a:lstStyle/>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Square Space strongly believes in sharing success broadly, so all employees receive company equity as part of compensation.</a:t>
            </a:r>
          </a:p>
          <a:p>
            <a:pPr marL="800100" indent="-342900">
              <a:spcAft>
                <a:spcPts val="600"/>
              </a:spcAft>
              <a:buFont typeface="Arial" panose="020B0604020202020204" pitchFamily="34" charset="0"/>
              <a:buChar char="•"/>
            </a:pPr>
            <a:endParaRPr lang="en-US" sz="2400" dirty="0">
              <a:solidFill>
                <a:schemeClr val="tx1">
                  <a:lumMod val="65000"/>
                  <a:lumOff val="35000"/>
                </a:schemeClr>
              </a:solidFill>
            </a:endParaRPr>
          </a:p>
          <a:p>
            <a:pPr marL="800100" indent="-342900">
              <a:spcAft>
                <a:spcPts val="600"/>
              </a:spcAft>
              <a:buFont typeface="Arial" panose="020B0604020202020204" pitchFamily="34" charset="0"/>
              <a:buChar char="•"/>
            </a:pPr>
            <a:endParaRPr lang="en-US" sz="2400" dirty="0" smtClean="0">
              <a:solidFill>
                <a:schemeClr val="tx1">
                  <a:lumMod val="65000"/>
                  <a:lumOff val="35000"/>
                </a:schemeClr>
              </a:solidFill>
            </a:endParaRPr>
          </a:p>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New Belgium Brewing started practicing open book management in 1995</a:t>
            </a:r>
          </a:p>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Shortly afterwards company began awarding employees stock after 1 year of employment</a:t>
            </a:r>
          </a:p>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ESOP implemented in 2000; company went                 to 100%  ESOP in 2013</a:t>
            </a:r>
            <a:endParaRPr lang="en-US" sz="2400" dirty="0" smtClean="0">
              <a:solidFill>
                <a:srgbClr val="17375E"/>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2193" y="2788921"/>
            <a:ext cx="1219200" cy="816864"/>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39034" y="5410200"/>
            <a:ext cx="1242966" cy="932224"/>
          </a:xfrm>
          <a:prstGeom prst="rect">
            <a:avLst/>
          </a:prstGeom>
        </p:spPr>
      </p:pic>
      <p:sp>
        <p:nvSpPr>
          <p:cNvPr id="2" name="Title 1"/>
          <p:cNvSpPr>
            <a:spLocks noGrp="1"/>
          </p:cNvSpPr>
          <p:nvPr>
            <p:ph type="ctrTitle"/>
          </p:nvPr>
        </p:nvSpPr>
        <p:spPr/>
        <p:txBody>
          <a:bodyPr/>
          <a:lstStyle/>
          <a:p>
            <a:r>
              <a:rPr lang="en-US" dirty="0" err="1" smtClean="0"/>
              <a:t>SquareSpace</a:t>
            </a:r>
            <a:r>
              <a:rPr lang="en-US" dirty="0" smtClean="0"/>
              <a:t> </a:t>
            </a:r>
            <a:r>
              <a:rPr lang="en-US" dirty="0"/>
              <a:t>and New Belgium</a:t>
            </a:r>
          </a:p>
        </p:txBody>
      </p:sp>
    </p:spTree>
    <p:extLst>
      <p:ext uri="{BB962C8B-B14F-4D97-AF65-F5344CB8AC3E}">
        <p14:creationId xmlns:p14="http://schemas.microsoft.com/office/powerpoint/2010/main" val="2663363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1752600"/>
            <a:ext cx="7696200" cy="1200329"/>
          </a:xfrm>
          <a:prstGeom prst="rect">
            <a:avLst/>
          </a:prstGeom>
        </p:spPr>
        <p:txBody>
          <a:bodyPr wrap="square">
            <a:spAutoFit/>
          </a:bodyPr>
          <a:lstStyle/>
          <a:p>
            <a:pPr marL="800100" indent="-342900">
              <a:spcAft>
                <a:spcPts val="600"/>
              </a:spcAft>
              <a:buFont typeface="Arial" panose="020B0604020202020204" pitchFamily="34" charset="0"/>
              <a:buChar char="•"/>
            </a:pPr>
            <a:r>
              <a:rPr lang="en-US" sz="2400" dirty="0" err="1" smtClean="0">
                <a:solidFill>
                  <a:schemeClr val="tx1">
                    <a:lumMod val="65000"/>
                    <a:lumOff val="35000"/>
                  </a:schemeClr>
                </a:solidFill>
              </a:rPr>
              <a:t>Wikoff</a:t>
            </a:r>
            <a:r>
              <a:rPr lang="en-US" sz="2400" dirty="0" smtClean="0">
                <a:solidFill>
                  <a:schemeClr val="tx1">
                    <a:lumMod val="65000"/>
                    <a:lumOff val="35000"/>
                  </a:schemeClr>
                </a:solidFill>
              </a:rPr>
              <a:t> gives incentive stock options (ISOs) to salaried </a:t>
            </a:r>
            <a:r>
              <a:rPr lang="en-US" sz="2400" dirty="0" err="1" smtClean="0">
                <a:solidFill>
                  <a:schemeClr val="tx1">
                    <a:lumMod val="65000"/>
                    <a:lumOff val="35000"/>
                  </a:schemeClr>
                </a:solidFill>
              </a:rPr>
              <a:t>ees</a:t>
            </a:r>
            <a:r>
              <a:rPr lang="en-US" sz="2400" dirty="0" smtClean="0">
                <a:solidFill>
                  <a:schemeClr val="tx1">
                    <a:lumMod val="65000"/>
                    <a:lumOff val="35000"/>
                  </a:schemeClr>
                </a:solidFill>
              </a:rPr>
              <a:t> and stock appreciation rights (SARs) to hourly </a:t>
            </a:r>
            <a:r>
              <a:rPr lang="en-US" sz="2400" dirty="0" err="1" smtClean="0">
                <a:solidFill>
                  <a:schemeClr val="tx1">
                    <a:lumMod val="65000"/>
                    <a:lumOff val="35000"/>
                  </a:schemeClr>
                </a:solidFill>
              </a:rPr>
              <a:t>ees</a:t>
            </a:r>
            <a:r>
              <a:rPr lang="en-US" sz="2400" dirty="0" smtClean="0">
                <a:solidFill>
                  <a:schemeClr val="tx1">
                    <a:lumMod val="65000"/>
                    <a:lumOff val="35000"/>
                  </a:schemeClr>
                </a:solidFill>
              </a:rPr>
              <a:t>; profit sharing for all; internal stock market</a:t>
            </a:r>
            <a:endParaRPr lang="en-US" sz="2400" dirty="0" smtClean="0">
              <a:solidFill>
                <a:srgbClr val="17375E"/>
              </a:solidFill>
            </a:endParaRPr>
          </a:p>
        </p:txBody>
      </p:sp>
      <p:sp>
        <p:nvSpPr>
          <p:cNvPr id="6" name="Rectangle 5"/>
          <p:cNvSpPr/>
          <p:nvPr/>
        </p:nvSpPr>
        <p:spPr>
          <a:xfrm>
            <a:off x="609600" y="3657600"/>
            <a:ext cx="7696200" cy="2015936"/>
          </a:xfrm>
          <a:prstGeom prst="rect">
            <a:avLst/>
          </a:prstGeom>
        </p:spPr>
        <p:txBody>
          <a:bodyPr wrap="square">
            <a:spAutoFit/>
          </a:bodyPr>
          <a:lstStyle/>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King Arthur Flour was family owned for many years, then owners decided to exit via an Employee Stock Ownership Plan (ESOP) to preserve jobs and culture</a:t>
            </a:r>
          </a:p>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Firm already practiced open book management so an ESOP made sense for their culture</a:t>
            </a:r>
            <a:endParaRPr lang="en-US" sz="2400" dirty="0" smtClean="0">
              <a:solidFill>
                <a:srgbClr val="17375E"/>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24600" y="3032557"/>
            <a:ext cx="1808584" cy="472643"/>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6134" y="5360748"/>
            <a:ext cx="945515" cy="945515"/>
          </a:xfrm>
          <a:prstGeom prst="rect">
            <a:avLst/>
          </a:prstGeom>
        </p:spPr>
      </p:pic>
      <p:sp>
        <p:nvSpPr>
          <p:cNvPr id="9" name="Title 8"/>
          <p:cNvSpPr>
            <a:spLocks noGrp="1"/>
          </p:cNvSpPr>
          <p:nvPr>
            <p:ph type="ctrTitle"/>
          </p:nvPr>
        </p:nvSpPr>
        <p:spPr/>
        <p:txBody>
          <a:bodyPr/>
          <a:lstStyle/>
          <a:p>
            <a:r>
              <a:rPr lang="en-US" dirty="0" err="1"/>
              <a:t>Wikoff</a:t>
            </a:r>
            <a:r>
              <a:rPr lang="en-US" dirty="0"/>
              <a:t> and King Arthur Flour</a:t>
            </a:r>
          </a:p>
        </p:txBody>
      </p:sp>
    </p:spTree>
    <p:extLst>
      <p:ext uri="{BB962C8B-B14F-4D97-AF65-F5344CB8AC3E}">
        <p14:creationId xmlns:p14="http://schemas.microsoft.com/office/powerpoint/2010/main" val="3156392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457200" y="1676400"/>
            <a:ext cx="7848600" cy="5370701"/>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Best profit sharing/bonus programs align all employees to work together for company success. Factors include:</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Clear goals people help set</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Frequent feedback</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Opportunity to work as a team</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Difficult but not impossible goals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Organized around a critical number – key weakness or vulnerability</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10-20-30-40 payout</a:t>
            </a:r>
            <a:endParaRPr lang="en-US" sz="2800" dirty="0">
              <a:solidFill>
                <a:schemeClr val="tx1">
                  <a:lumMod val="65000"/>
                  <a:lumOff val="35000"/>
                </a:schemeClr>
              </a:solidFill>
            </a:endParaRPr>
          </a:p>
          <a:p>
            <a:pPr marL="914400" indent="-457200">
              <a:spcAft>
                <a:spcPts val="600"/>
              </a:spcAft>
              <a:buFont typeface="Arial" panose="020B0604020202020204" pitchFamily="34" charset="0"/>
              <a:buChar char="•"/>
            </a:pPr>
            <a:endParaRPr lang="en-US" sz="2800" dirty="0">
              <a:solidFill>
                <a:schemeClr val="tx1">
                  <a:lumMod val="65000"/>
                  <a:lumOff val="35000"/>
                </a:schemeClr>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05908" y="5486400"/>
            <a:ext cx="1195179" cy="795337"/>
          </a:xfrm>
          <a:prstGeom prst="rect">
            <a:avLst/>
          </a:prstGeom>
        </p:spPr>
      </p:pic>
      <p:sp>
        <p:nvSpPr>
          <p:cNvPr id="3" name="Title 2"/>
          <p:cNvSpPr>
            <a:spLocks noGrp="1"/>
          </p:cNvSpPr>
          <p:nvPr>
            <p:ph type="ctrTitle"/>
          </p:nvPr>
        </p:nvSpPr>
        <p:spPr/>
        <p:txBody>
          <a:bodyPr/>
          <a:lstStyle/>
          <a:p>
            <a:r>
              <a:rPr lang="en-US" dirty="0" smtClean="0"/>
              <a:t>Effective profit sharing/bonuses</a:t>
            </a:r>
            <a:endParaRPr lang="en-US" dirty="0"/>
          </a:p>
        </p:txBody>
      </p:sp>
    </p:spTree>
    <p:extLst>
      <p:ext uri="{BB962C8B-B14F-4D97-AF65-F5344CB8AC3E}">
        <p14:creationId xmlns:p14="http://schemas.microsoft.com/office/powerpoint/2010/main" val="2117022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62200" y="2334950"/>
            <a:ext cx="6324600" cy="3724096"/>
          </a:xfrm>
          <a:prstGeom prst="rect">
            <a:avLst/>
          </a:prstGeom>
        </p:spPr>
        <p:txBody>
          <a:bodyPr wrap="square">
            <a:spAutoFit/>
          </a:bodyPr>
          <a:lstStyle/>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A person’s share of equity based on their share of at-risk contributions (time, money, ideas, relationships, equipment, etc.)</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Dynamic and self-adjusting </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www.slicingpie.com</a:t>
            </a:r>
          </a:p>
          <a:p>
            <a:pPr marL="800100" indent="-342900">
              <a:spcAft>
                <a:spcPts val="600"/>
              </a:spcAft>
              <a:buFont typeface="Arial" panose="020B0604020202020204" pitchFamily="34" charset="0"/>
              <a:buChar char="•"/>
            </a:pPr>
            <a:endParaRPr lang="en-US" sz="2400" dirty="0" smtClean="0">
              <a:solidFill>
                <a:schemeClr val="tx1">
                  <a:lumMod val="65000"/>
                  <a:lumOff val="35000"/>
                </a:schemeClr>
              </a:solidFill>
            </a:endParaRPr>
          </a:p>
          <a:p>
            <a:pPr marL="1257300" lvl="1" indent="-342900">
              <a:spcAft>
                <a:spcPts val="600"/>
              </a:spcAft>
              <a:buFont typeface="Arial" panose="020B0604020202020204" pitchFamily="34" charset="0"/>
              <a:buChar char="•"/>
            </a:pPr>
            <a:endParaRPr lang="en-US" sz="2400" dirty="0" smtClean="0">
              <a:solidFill>
                <a:srgbClr val="17375E"/>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788921"/>
            <a:ext cx="1641243" cy="2290107"/>
          </a:xfrm>
          <a:prstGeom prst="rect">
            <a:avLst/>
          </a:prstGeom>
        </p:spPr>
      </p:pic>
      <p:sp>
        <p:nvSpPr>
          <p:cNvPr id="2" name="Title 1"/>
          <p:cNvSpPr>
            <a:spLocks noGrp="1"/>
          </p:cNvSpPr>
          <p:nvPr>
            <p:ph type="ctrTitle"/>
          </p:nvPr>
        </p:nvSpPr>
        <p:spPr/>
        <p:txBody>
          <a:bodyPr/>
          <a:lstStyle/>
          <a:p>
            <a:r>
              <a:rPr lang="en-US" dirty="0"/>
              <a:t>Allocating Equity Fairly</a:t>
            </a:r>
          </a:p>
        </p:txBody>
      </p:sp>
    </p:spTree>
    <p:extLst>
      <p:ext uri="{BB962C8B-B14F-4D97-AF65-F5344CB8AC3E}">
        <p14:creationId xmlns:p14="http://schemas.microsoft.com/office/powerpoint/2010/main" val="3529963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1905000"/>
            <a:ext cx="8077200" cy="4154984"/>
          </a:xfrm>
          <a:prstGeom prst="rect">
            <a:avLst/>
          </a:prstGeom>
        </p:spPr>
        <p:txBody>
          <a:bodyPr wrap="square">
            <a:spAutoFit/>
          </a:bodyPr>
          <a:lstStyle/>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Look at Leveling up exercise and think about how you might share equity broadly within your team in order to attract and retain the best people </a:t>
            </a:r>
          </a:p>
          <a:p>
            <a:pPr marL="457200">
              <a:spcAft>
                <a:spcPts val="600"/>
              </a:spcAft>
            </a:pPr>
            <a:r>
              <a:rPr lang="en-US" sz="2800" dirty="0" smtClean="0">
                <a:solidFill>
                  <a:schemeClr val="tx1">
                    <a:lumMod val="65000"/>
                    <a:lumOff val="35000"/>
                  </a:schemeClr>
                </a:solidFill>
              </a:rPr>
              <a:t>OR</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Spend 10 minutes with the Slicing Pie spreadsheet to think about allocating equity within your team</a:t>
            </a:r>
          </a:p>
          <a:p>
            <a:pPr marL="800100" indent="-342900">
              <a:spcAft>
                <a:spcPts val="600"/>
              </a:spcAft>
              <a:buFont typeface="Arial" panose="020B0604020202020204" pitchFamily="34" charset="0"/>
              <a:buChar char="•"/>
            </a:pPr>
            <a:endParaRPr lang="en-US" sz="2400" dirty="0" smtClean="0">
              <a:solidFill>
                <a:schemeClr val="tx1">
                  <a:lumMod val="65000"/>
                  <a:lumOff val="35000"/>
                </a:schemeClr>
              </a:solidFill>
            </a:endParaRPr>
          </a:p>
          <a:p>
            <a:pPr marL="1257300" lvl="1" indent="-342900">
              <a:spcAft>
                <a:spcPts val="600"/>
              </a:spcAft>
              <a:buFont typeface="Arial" panose="020B0604020202020204" pitchFamily="34" charset="0"/>
              <a:buChar char="•"/>
            </a:pPr>
            <a:endParaRPr lang="en-US" sz="2400" dirty="0" smtClean="0">
              <a:solidFill>
                <a:srgbClr val="17375E"/>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01000" y="5638800"/>
            <a:ext cx="609600" cy="609600"/>
          </a:xfrm>
          <a:prstGeom prst="rect">
            <a:avLst/>
          </a:prstGeom>
        </p:spPr>
      </p:pic>
      <p:sp>
        <p:nvSpPr>
          <p:cNvPr id="2" name="Title 1"/>
          <p:cNvSpPr>
            <a:spLocks noGrp="1"/>
          </p:cNvSpPr>
          <p:nvPr>
            <p:ph type="ctrTitle"/>
          </p:nvPr>
        </p:nvSpPr>
        <p:spPr/>
        <p:txBody>
          <a:bodyPr/>
          <a:lstStyle/>
          <a:p>
            <a:r>
              <a:rPr lang="en-US" dirty="0"/>
              <a:t>Equity allocation</a:t>
            </a:r>
          </a:p>
        </p:txBody>
      </p:sp>
    </p:spTree>
    <p:extLst>
      <p:ext uri="{BB962C8B-B14F-4D97-AF65-F5344CB8AC3E}">
        <p14:creationId xmlns:p14="http://schemas.microsoft.com/office/powerpoint/2010/main" val="492627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1371601"/>
            <a:ext cx="9144000" cy="45719"/>
          </a:xfrm>
          <a:prstGeom prst="rect">
            <a:avLst/>
          </a:prstGeom>
          <a:solidFill>
            <a:srgbClr val="00546B"/>
          </a:solidFill>
        </p:spPr>
        <p:txBody>
          <a:bodyPr wrap="square">
            <a:spAutoFit/>
          </a:bodyPr>
          <a:lstStyle/>
          <a:p>
            <a:pPr>
              <a:buFont typeface="Wingdings" pitchFamily="2" charset="2"/>
              <a:buNone/>
              <a:defRPr/>
            </a:pPr>
            <a:endParaRPr lang="en-US" sz="1500" kern="0" dirty="0">
              <a:solidFill>
                <a:schemeClr val="tx2">
                  <a:lumMod val="75000"/>
                </a:schemeClr>
              </a:solidFill>
              <a:latin typeface="Avenir 45 Book" pitchFamily="34" charset="0"/>
              <a:ea typeface="ＭＳ Ｐゴシック" pitchFamily="-106" charset="-128"/>
              <a:cs typeface="Calibri" pitchFamily="34" charset="0"/>
            </a:endParaRPr>
          </a:p>
        </p:txBody>
      </p:sp>
      <p:sp>
        <p:nvSpPr>
          <p:cNvPr id="5" name="Footer Placeholder 4"/>
          <p:cNvSpPr>
            <a:spLocks noGrp="1"/>
          </p:cNvSpPr>
          <p:nvPr>
            <p:ph type="ftr" sz="quarter" idx="4294967295"/>
          </p:nvPr>
        </p:nvSpPr>
        <p:spPr>
          <a:xfrm>
            <a:off x="4724400" y="6356350"/>
            <a:ext cx="4267200" cy="365125"/>
          </a:xfrm>
          <a:prstGeom prst="rect">
            <a:avLst/>
          </a:prstGeom>
        </p:spPr>
        <p:txBody>
          <a:bodyPr/>
          <a:lstStyle>
            <a:lvl1pPr>
              <a:defRPr sz="1200"/>
            </a:lvl1pPr>
          </a:lstStyle>
          <a:p>
            <a:r>
              <a:rPr lang="en-US" dirty="0" smtClean="0"/>
              <a:t>© 2016 The Hitachi Foundation and Broughton Consulting, LLC</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40581"/>
            <a:ext cx="9144000" cy="6093619"/>
          </a:xfrm>
          <a:prstGeom prst="rect">
            <a:avLst/>
          </a:prstGeom>
        </p:spPr>
      </p:pic>
    </p:spTree>
    <p:extLst>
      <p:ext uri="{BB962C8B-B14F-4D97-AF65-F5344CB8AC3E}">
        <p14:creationId xmlns:p14="http://schemas.microsoft.com/office/powerpoint/2010/main" val="21446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52600" y="2286000"/>
            <a:ext cx="6172200" cy="1538883"/>
          </a:xfrm>
          <a:prstGeom prst="rect">
            <a:avLst/>
          </a:prstGeom>
        </p:spPr>
        <p:txBody>
          <a:bodyPr wrap="square">
            <a:spAutoFit/>
          </a:bodyPr>
          <a:lstStyle/>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What is your top takeaway?</a:t>
            </a:r>
          </a:p>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Feedback form - what went well, what could be presented differently?</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6575" y="4466838"/>
            <a:ext cx="2943225" cy="1552575"/>
          </a:xfrm>
          <a:prstGeom prst="rect">
            <a:avLst/>
          </a:prstGeom>
        </p:spPr>
      </p:pic>
      <p:sp>
        <p:nvSpPr>
          <p:cNvPr id="2" name="Title 1"/>
          <p:cNvSpPr>
            <a:spLocks noGrp="1"/>
          </p:cNvSpPr>
          <p:nvPr>
            <p:ph type="ctrTitle"/>
          </p:nvPr>
        </p:nvSpPr>
        <p:spPr/>
        <p:txBody>
          <a:bodyPr/>
          <a:lstStyle/>
          <a:p>
            <a:r>
              <a:rPr lang="en-US" dirty="0">
                <a:solidFill>
                  <a:prstClr val="white"/>
                </a:solidFill>
                <a:cs typeface="Georgia"/>
              </a:rPr>
              <a:t>Key Takeaways/Feedback</a:t>
            </a:r>
            <a:endParaRPr lang="en-US" dirty="0">
              <a:cs typeface="Georgia"/>
            </a:endParaRPr>
          </a:p>
        </p:txBody>
      </p:sp>
    </p:spTree>
    <p:extLst>
      <p:ext uri="{BB962C8B-B14F-4D97-AF65-F5344CB8AC3E}">
        <p14:creationId xmlns:p14="http://schemas.microsoft.com/office/powerpoint/2010/main" val="2852727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52600" y="2286000"/>
            <a:ext cx="6172200" cy="954107"/>
          </a:xfrm>
          <a:prstGeom prst="rect">
            <a:avLst/>
          </a:prstGeom>
        </p:spPr>
        <p:txBody>
          <a:bodyPr wrap="square">
            <a:spAutoFit/>
          </a:bodyPr>
          <a:lstStyle/>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Additional slides if needed/appropriate to audience</a:t>
            </a:r>
          </a:p>
        </p:txBody>
      </p:sp>
      <p:sp>
        <p:nvSpPr>
          <p:cNvPr id="2" name="Title 1"/>
          <p:cNvSpPr>
            <a:spLocks noGrp="1"/>
          </p:cNvSpPr>
          <p:nvPr>
            <p:ph type="ctrTitle"/>
          </p:nvPr>
        </p:nvSpPr>
        <p:spPr/>
        <p:txBody>
          <a:bodyPr/>
          <a:lstStyle/>
          <a:p>
            <a:r>
              <a:rPr lang="en-US" dirty="0" smtClean="0"/>
              <a:t>Appendix</a:t>
            </a:r>
            <a:endParaRPr lang="en-US" dirty="0"/>
          </a:p>
        </p:txBody>
      </p:sp>
    </p:spTree>
    <p:extLst>
      <p:ext uri="{BB962C8B-B14F-4D97-AF65-F5344CB8AC3E}">
        <p14:creationId xmlns:p14="http://schemas.microsoft.com/office/powerpoint/2010/main" val="1517907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14400" y="1738223"/>
            <a:ext cx="7391400" cy="2015936"/>
          </a:xfrm>
          <a:prstGeom prst="rect">
            <a:avLst/>
          </a:prstGeom>
        </p:spPr>
        <p:txBody>
          <a:bodyPr wrap="square">
            <a:spAutoFit/>
          </a:bodyPr>
          <a:lstStyle/>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Will you have hourly frontline workers who need to work shifts at your company?</a:t>
            </a:r>
          </a:p>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If so, how can you provide predictable scheduling to both help employees have stability and also offer the best customer service?</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15200" y="5426204"/>
            <a:ext cx="1247774" cy="919162"/>
          </a:xfrm>
          <a:prstGeom prst="rect">
            <a:avLst/>
          </a:prstGeom>
        </p:spPr>
      </p:pic>
      <p:sp>
        <p:nvSpPr>
          <p:cNvPr id="3" name="Title 2"/>
          <p:cNvSpPr>
            <a:spLocks noGrp="1"/>
          </p:cNvSpPr>
          <p:nvPr>
            <p:ph type="ctrTitle"/>
          </p:nvPr>
        </p:nvSpPr>
        <p:spPr/>
        <p:txBody>
          <a:bodyPr>
            <a:noAutofit/>
          </a:bodyPr>
          <a:lstStyle/>
          <a:p>
            <a:r>
              <a:rPr lang="en-US" dirty="0"/>
              <a:t>Innovative scheduling practices for workplace stability check in</a:t>
            </a:r>
          </a:p>
        </p:txBody>
      </p:sp>
    </p:spTree>
    <p:extLst>
      <p:ext uri="{BB962C8B-B14F-4D97-AF65-F5344CB8AC3E}">
        <p14:creationId xmlns:p14="http://schemas.microsoft.com/office/powerpoint/2010/main" val="695715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14400" y="1738223"/>
            <a:ext cx="7391400" cy="4462760"/>
          </a:xfrm>
          <a:prstGeom prst="rect">
            <a:avLst/>
          </a:prstGeom>
        </p:spPr>
        <p:txBody>
          <a:bodyPr wrap="square">
            <a:spAutoFit/>
          </a:bodyPr>
          <a:lstStyle/>
          <a:p>
            <a:pPr marL="800100" indent="-342900">
              <a:spcAft>
                <a:spcPts val="600"/>
              </a:spcAft>
              <a:buFont typeface="Arial" panose="020B0604020202020204" pitchFamily="34" charset="0"/>
              <a:buChar char="•"/>
            </a:pPr>
            <a:r>
              <a:rPr lang="en-US" sz="2400" dirty="0">
                <a:solidFill>
                  <a:schemeClr val="tx1">
                    <a:lumMod val="65000"/>
                    <a:lumOff val="35000"/>
                  </a:schemeClr>
                </a:solidFill>
              </a:rPr>
              <a:t>In the </a:t>
            </a:r>
            <a:r>
              <a:rPr lang="en-US" sz="2400" dirty="0" smtClean="0">
                <a:solidFill>
                  <a:schemeClr val="tx1">
                    <a:lumMod val="65000"/>
                    <a:lumOff val="35000"/>
                  </a:schemeClr>
                </a:solidFill>
              </a:rPr>
              <a:t>U.S., 59% </a:t>
            </a:r>
            <a:r>
              <a:rPr lang="en-US" sz="2400" dirty="0">
                <a:solidFill>
                  <a:schemeClr val="tx1">
                    <a:lumMod val="65000"/>
                    <a:lumOff val="35000"/>
                  </a:schemeClr>
                </a:solidFill>
              </a:rPr>
              <a:t>of all workers are paid </a:t>
            </a:r>
            <a:r>
              <a:rPr lang="en-US" sz="2400" dirty="0" smtClean="0">
                <a:solidFill>
                  <a:schemeClr val="tx1">
                    <a:lumMod val="65000"/>
                    <a:lumOff val="35000"/>
                  </a:schemeClr>
                </a:solidFill>
              </a:rPr>
              <a:t>hourly and many are part time (DOL)</a:t>
            </a:r>
          </a:p>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Work schedules are often available only a few days ahead of time, and are subject to change without notice, making it difficult for people to handle childcare and earn enough to care for families</a:t>
            </a:r>
          </a:p>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These scheduling practices lead to high turnover rates, which hurts both employees and businesses</a:t>
            </a:r>
          </a:p>
          <a:p>
            <a:pPr marL="800100" indent="-342900">
              <a:spcAft>
                <a:spcPts val="600"/>
              </a:spcAft>
              <a:buFont typeface="Arial" panose="020B0604020202020204" pitchFamily="34" charset="0"/>
              <a:buChar char="•"/>
            </a:pPr>
            <a:r>
              <a:rPr lang="en-US" sz="2400" dirty="0" err="1" smtClean="0">
                <a:solidFill>
                  <a:schemeClr val="tx1">
                    <a:lumMod val="65000"/>
                    <a:lumOff val="35000"/>
                  </a:schemeClr>
                </a:solidFill>
              </a:rPr>
              <a:t>Zeynep</a:t>
            </a:r>
            <a:r>
              <a:rPr lang="en-US" sz="2400" dirty="0" smtClean="0">
                <a:solidFill>
                  <a:schemeClr val="tx1">
                    <a:lumMod val="65000"/>
                    <a:lumOff val="35000"/>
                  </a:schemeClr>
                </a:solidFill>
              </a:rPr>
              <a:t> Ton and others have studied businesses that treat employees well and offer </a:t>
            </a:r>
          </a:p>
          <a:p>
            <a:pPr marL="800100" indent="-342900">
              <a:spcAft>
                <a:spcPts val="600"/>
              </a:spcAft>
              <a:buFont typeface="Arial" panose="020B0604020202020204" pitchFamily="34" charset="0"/>
              <a:buChar char="•"/>
            </a:pPr>
            <a:endParaRPr lang="en-US" sz="2400" dirty="0" smtClean="0">
              <a:solidFill>
                <a:srgbClr val="17375E"/>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15200" y="5426204"/>
            <a:ext cx="1247774" cy="919162"/>
          </a:xfrm>
          <a:prstGeom prst="rect">
            <a:avLst/>
          </a:prstGeom>
        </p:spPr>
      </p:pic>
      <p:sp>
        <p:nvSpPr>
          <p:cNvPr id="9" name="Rectangle 8"/>
          <p:cNvSpPr/>
          <p:nvPr/>
        </p:nvSpPr>
        <p:spPr>
          <a:xfrm>
            <a:off x="721300" y="5628867"/>
            <a:ext cx="5908100" cy="830997"/>
          </a:xfrm>
          <a:prstGeom prst="rect">
            <a:avLst/>
          </a:prstGeom>
        </p:spPr>
        <p:txBody>
          <a:bodyPr wrap="square">
            <a:spAutoFit/>
          </a:bodyPr>
          <a:lstStyle/>
          <a:p>
            <a:pPr marL="457200">
              <a:spcAft>
                <a:spcPts val="600"/>
              </a:spcAft>
            </a:pPr>
            <a:r>
              <a:rPr lang="en-US" sz="2400" dirty="0" smtClean="0">
                <a:solidFill>
                  <a:srgbClr val="17375E"/>
                </a:solidFill>
              </a:rPr>
              <a:t>	</a:t>
            </a:r>
            <a:r>
              <a:rPr lang="en-US" sz="2400" dirty="0">
                <a:solidFill>
                  <a:schemeClr val="tx1">
                    <a:lumMod val="65000"/>
                    <a:lumOff val="35000"/>
                  </a:schemeClr>
                </a:solidFill>
              </a:rPr>
              <a:t> </a:t>
            </a:r>
            <a:r>
              <a:rPr lang="en-US" sz="2400" dirty="0" smtClean="0">
                <a:solidFill>
                  <a:schemeClr val="tx1">
                    <a:lumMod val="65000"/>
                    <a:lumOff val="35000"/>
                  </a:schemeClr>
                </a:solidFill>
              </a:rPr>
              <a:t>predictable schedules and found that 	 they can do well financially</a:t>
            </a:r>
            <a:endParaRPr lang="en-US" sz="2400" dirty="0">
              <a:solidFill>
                <a:schemeClr val="tx1">
                  <a:lumMod val="65000"/>
                  <a:lumOff val="35000"/>
                </a:schemeClr>
              </a:solidFill>
            </a:endParaRPr>
          </a:p>
        </p:txBody>
      </p:sp>
      <p:sp>
        <p:nvSpPr>
          <p:cNvPr id="3" name="Title 2"/>
          <p:cNvSpPr>
            <a:spLocks noGrp="1"/>
          </p:cNvSpPr>
          <p:nvPr>
            <p:ph type="ctrTitle"/>
          </p:nvPr>
        </p:nvSpPr>
        <p:spPr/>
        <p:txBody>
          <a:bodyPr>
            <a:noAutofit/>
          </a:bodyPr>
          <a:lstStyle/>
          <a:p>
            <a:r>
              <a:rPr lang="en-US" dirty="0"/>
              <a:t>Innovative scheduling practices for workplace stability</a:t>
            </a:r>
          </a:p>
        </p:txBody>
      </p:sp>
    </p:spTree>
    <p:extLst>
      <p:ext uri="{BB962C8B-B14F-4D97-AF65-F5344CB8AC3E}">
        <p14:creationId xmlns:p14="http://schemas.microsoft.com/office/powerpoint/2010/main" val="484296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1738223"/>
            <a:ext cx="8001000" cy="4016484"/>
          </a:xfrm>
          <a:prstGeom prst="rect">
            <a:avLst/>
          </a:prstGeom>
        </p:spPr>
        <p:txBody>
          <a:bodyPr wrap="square">
            <a:spAutoFit/>
          </a:bodyPr>
          <a:lstStyle/>
          <a:p>
            <a:pPr marL="800100" indent="-342900">
              <a:spcAft>
                <a:spcPts val="600"/>
              </a:spcAft>
              <a:buFont typeface="Arial" panose="020B0604020202020204" pitchFamily="34" charset="0"/>
              <a:buChar char="•"/>
            </a:pPr>
            <a:r>
              <a:rPr lang="en-US" sz="2400" dirty="0">
                <a:solidFill>
                  <a:schemeClr val="tx1">
                    <a:lumMod val="65000"/>
                    <a:lumOff val="35000"/>
                  </a:schemeClr>
                </a:solidFill>
              </a:rPr>
              <a:t>Cooperative Home Care Associates (CHCA) is the largest worker </a:t>
            </a:r>
            <a:r>
              <a:rPr lang="en-US" sz="2400" dirty="0" smtClean="0">
                <a:solidFill>
                  <a:schemeClr val="tx1">
                    <a:lumMod val="65000"/>
                    <a:lumOff val="35000"/>
                  </a:schemeClr>
                </a:solidFill>
              </a:rPr>
              <a:t>coop </a:t>
            </a:r>
            <a:r>
              <a:rPr lang="en-US" sz="2400" dirty="0">
                <a:solidFill>
                  <a:schemeClr val="tx1">
                    <a:lumMod val="65000"/>
                    <a:lumOff val="35000"/>
                  </a:schemeClr>
                </a:solidFill>
              </a:rPr>
              <a:t>in the USA with 2,050 worker </a:t>
            </a:r>
            <a:r>
              <a:rPr lang="en-US" sz="2400" dirty="0" smtClean="0">
                <a:solidFill>
                  <a:schemeClr val="tx1">
                    <a:lumMod val="65000"/>
                    <a:lumOff val="35000"/>
                  </a:schemeClr>
                </a:solidFill>
              </a:rPr>
              <a:t>owners</a:t>
            </a:r>
          </a:p>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To minimize stress and turnover, CHCA implemented guaranteed hours program in which home </a:t>
            </a:r>
            <a:r>
              <a:rPr lang="en-US" sz="2400" dirty="0">
                <a:solidFill>
                  <a:schemeClr val="tx1">
                    <a:lumMod val="65000"/>
                    <a:lumOff val="35000"/>
                  </a:schemeClr>
                </a:solidFill>
              </a:rPr>
              <a:t>health aides </a:t>
            </a:r>
            <a:r>
              <a:rPr lang="en-US" sz="2400" dirty="0" smtClean="0">
                <a:solidFill>
                  <a:schemeClr val="tx1">
                    <a:lumMod val="65000"/>
                    <a:lumOff val="35000"/>
                  </a:schemeClr>
                </a:solidFill>
              </a:rPr>
              <a:t>are paid </a:t>
            </a:r>
            <a:r>
              <a:rPr lang="en-US" sz="2400" dirty="0">
                <a:solidFill>
                  <a:schemeClr val="tx1">
                    <a:lumMod val="65000"/>
                    <a:lumOff val="35000"/>
                  </a:schemeClr>
                </a:solidFill>
              </a:rPr>
              <a:t>for a minimum of 30 </a:t>
            </a:r>
            <a:r>
              <a:rPr lang="en-US" sz="2400" dirty="0" smtClean="0">
                <a:solidFill>
                  <a:schemeClr val="tx1">
                    <a:lumMod val="65000"/>
                    <a:lumOff val="35000"/>
                  </a:schemeClr>
                </a:solidFill>
              </a:rPr>
              <a:t>hours/week, providing a </a:t>
            </a:r>
            <a:r>
              <a:rPr lang="en-US" sz="2400" dirty="0">
                <a:solidFill>
                  <a:schemeClr val="tx1">
                    <a:lumMod val="65000"/>
                    <a:lumOff val="35000"/>
                  </a:schemeClr>
                </a:solidFill>
              </a:rPr>
              <a:t>stable income even if they work </a:t>
            </a:r>
            <a:r>
              <a:rPr lang="en-US" sz="2400" dirty="0" smtClean="0">
                <a:solidFill>
                  <a:schemeClr val="tx1">
                    <a:lumMod val="65000"/>
                    <a:lumOff val="35000"/>
                  </a:schemeClr>
                </a:solidFill>
              </a:rPr>
              <a:t>less</a:t>
            </a:r>
          </a:p>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Must have been at CHCA 3 years, accept all assignments, work every other weekend, and call to check in AM/PM if no existing assignment</a:t>
            </a:r>
          </a:p>
          <a:p>
            <a:pPr marL="800100" indent="-342900">
              <a:spcAft>
                <a:spcPts val="600"/>
              </a:spcAft>
              <a:buFont typeface="Arial" panose="020B0604020202020204" pitchFamily="34" charset="0"/>
              <a:buChar char="•"/>
            </a:pPr>
            <a:r>
              <a:rPr lang="en-US" sz="2400" dirty="0">
                <a:solidFill>
                  <a:schemeClr val="tx1">
                    <a:lumMod val="65000"/>
                    <a:lumOff val="35000"/>
                  </a:schemeClr>
                </a:solidFill>
              </a:rPr>
              <a:t>E</a:t>
            </a:r>
            <a:r>
              <a:rPr lang="en-US" sz="2400" dirty="0" smtClean="0">
                <a:solidFill>
                  <a:schemeClr val="tx1">
                    <a:lumMod val="65000"/>
                    <a:lumOff val="35000"/>
                  </a:schemeClr>
                </a:solidFill>
              </a:rPr>
              <a:t>very effort is made to be flexible</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77185" y="5410200"/>
            <a:ext cx="2092900" cy="990600"/>
          </a:xfrm>
          <a:prstGeom prst="rect">
            <a:avLst/>
          </a:prstGeom>
        </p:spPr>
      </p:pic>
      <p:sp>
        <p:nvSpPr>
          <p:cNvPr id="10" name="Rectangle 9"/>
          <p:cNvSpPr/>
          <p:nvPr/>
        </p:nvSpPr>
        <p:spPr>
          <a:xfrm>
            <a:off x="419635" y="5628867"/>
            <a:ext cx="5908100" cy="830997"/>
          </a:xfrm>
          <a:prstGeom prst="rect">
            <a:avLst/>
          </a:prstGeom>
        </p:spPr>
        <p:txBody>
          <a:bodyPr wrap="square">
            <a:spAutoFit/>
          </a:bodyPr>
          <a:lstStyle/>
          <a:p>
            <a:pPr marL="457200">
              <a:spcAft>
                <a:spcPts val="600"/>
              </a:spcAft>
            </a:pPr>
            <a:r>
              <a:rPr lang="en-US" sz="2400" dirty="0" smtClean="0">
                <a:solidFill>
                  <a:srgbClr val="17375E"/>
                </a:solidFill>
              </a:rPr>
              <a:t>	</a:t>
            </a:r>
            <a:r>
              <a:rPr lang="en-US" sz="2400" dirty="0">
                <a:solidFill>
                  <a:schemeClr val="tx1">
                    <a:lumMod val="65000"/>
                    <a:lumOff val="35000"/>
                  </a:schemeClr>
                </a:solidFill>
              </a:rPr>
              <a:t> </a:t>
            </a:r>
            <a:r>
              <a:rPr lang="en-US" sz="2400" dirty="0" smtClean="0">
                <a:solidFill>
                  <a:schemeClr val="tx1">
                    <a:lumMod val="65000"/>
                    <a:lumOff val="35000"/>
                  </a:schemeClr>
                </a:solidFill>
              </a:rPr>
              <a:t>and work with people’s needs 	   	(AM/PM, etc.) </a:t>
            </a:r>
            <a:endParaRPr lang="en-US" sz="2400" dirty="0">
              <a:solidFill>
                <a:schemeClr val="tx1">
                  <a:lumMod val="65000"/>
                  <a:lumOff val="35000"/>
                </a:schemeClr>
              </a:solidFill>
            </a:endParaRPr>
          </a:p>
        </p:txBody>
      </p:sp>
      <p:sp>
        <p:nvSpPr>
          <p:cNvPr id="2" name="Title 1"/>
          <p:cNvSpPr>
            <a:spLocks noGrp="1"/>
          </p:cNvSpPr>
          <p:nvPr>
            <p:ph type="ctrTitle"/>
          </p:nvPr>
        </p:nvSpPr>
        <p:spPr/>
        <p:txBody>
          <a:bodyPr>
            <a:noAutofit/>
          </a:bodyPr>
          <a:lstStyle/>
          <a:p>
            <a:r>
              <a:rPr lang="en-US" dirty="0"/>
              <a:t>Innovative scheduling practices for workplace stability - CHCA</a:t>
            </a:r>
          </a:p>
        </p:txBody>
      </p:sp>
    </p:spTree>
    <p:extLst>
      <p:ext uri="{BB962C8B-B14F-4D97-AF65-F5344CB8AC3E}">
        <p14:creationId xmlns:p14="http://schemas.microsoft.com/office/powerpoint/2010/main" val="1046417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457200" y="1450610"/>
            <a:ext cx="7848600" cy="5370701"/>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Best profit sharing/bonus programs align all employees to work together for company success. Factors include:</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Clear goals people help set</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Frequent feedback</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Opportunity to work as a team</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Difficult but not impossible goals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Organized around a critical number – key weakness or vulnerability</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10-20-30-40 payout</a:t>
            </a:r>
            <a:endParaRPr lang="en-US" sz="2800" dirty="0">
              <a:solidFill>
                <a:schemeClr val="tx1">
                  <a:lumMod val="65000"/>
                  <a:lumOff val="35000"/>
                </a:schemeClr>
              </a:solidFill>
            </a:endParaRPr>
          </a:p>
          <a:p>
            <a:pPr marL="914400" indent="-457200">
              <a:spcAft>
                <a:spcPts val="600"/>
              </a:spcAft>
              <a:buFont typeface="Arial" panose="020B0604020202020204" pitchFamily="34" charset="0"/>
              <a:buChar char="•"/>
            </a:pPr>
            <a:endParaRPr lang="en-US" sz="2800" dirty="0">
              <a:solidFill>
                <a:schemeClr val="tx1">
                  <a:lumMod val="65000"/>
                  <a:lumOff val="35000"/>
                </a:schemeClr>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05908" y="5486400"/>
            <a:ext cx="1195179" cy="795337"/>
          </a:xfrm>
          <a:prstGeom prst="rect">
            <a:avLst/>
          </a:prstGeom>
        </p:spPr>
      </p:pic>
      <p:sp>
        <p:nvSpPr>
          <p:cNvPr id="3" name="Title 2"/>
          <p:cNvSpPr>
            <a:spLocks noGrp="1"/>
          </p:cNvSpPr>
          <p:nvPr>
            <p:ph type="ctrTitle"/>
          </p:nvPr>
        </p:nvSpPr>
        <p:spPr/>
        <p:txBody>
          <a:bodyPr/>
          <a:lstStyle/>
          <a:p>
            <a:r>
              <a:rPr lang="en-US" dirty="0" smtClean="0"/>
              <a:t>Effective profit sharing/bonuses</a:t>
            </a:r>
            <a:endParaRPr lang="en-US" dirty="0"/>
          </a:p>
        </p:txBody>
      </p:sp>
    </p:spTree>
    <p:extLst>
      <p:ext uri="{BB962C8B-B14F-4D97-AF65-F5344CB8AC3E}">
        <p14:creationId xmlns:p14="http://schemas.microsoft.com/office/powerpoint/2010/main" val="3491807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457200" y="1752600"/>
            <a:ext cx="7848600" cy="4355038"/>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Production manager sets weekly/biweekly targets by work cell/project group</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Posted publicly for friendly competition</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When numbers achieved, bonuses paid out in next paycheck</a:t>
            </a:r>
            <a:endParaRPr lang="en-US" sz="2800" dirty="0">
              <a:solidFill>
                <a:schemeClr val="tx1">
                  <a:lumMod val="65000"/>
                  <a:lumOff val="35000"/>
                </a:schemeClr>
              </a:solidFill>
            </a:endParaRP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Bonus tied to quality, not just quantity, and also to productivity </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Bonuses can be as much as 40% of salary</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People very motivated/entrepreneurial</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95427" y="5638800"/>
            <a:ext cx="1012743" cy="643129"/>
          </a:xfrm>
          <a:prstGeom prst="rect">
            <a:avLst/>
          </a:prstGeom>
        </p:spPr>
      </p:pic>
      <p:sp>
        <p:nvSpPr>
          <p:cNvPr id="2" name="Title 1"/>
          <p:cNvSpPr>
            <a:spLocks noGrp="1"/>
          </p:cNvSpPr>
          <p:nvPr>
            <p:ph type="ctrTitle"/>
          </p:nvPr>
        </p:nvSpPr>
        <p:spPr/>
        <p:txBody>
          <a:bodyPr/>
          <a:lstStyle/>
          <a:p>
            <a:r>
              <a:rPr lang="en-US" dirty="0">
                <a:solidFill>
                  <a:prstClr val="white"/>
                </a:solidFill>
                <a:cs typeface="Georgia"/>
              </a:rPr>
              <a:t>Profit sharing – Marlin Steel</a:t>
            </a:r>
            <a:endParaRPr lang="en-US" dirty="0">
              <a:cs typeface="Georgia"/>
            </a:endParaRPr>
          </a:p>
        </p:txBody>
      </p:sp>
    </p:spTree>
    <p:extLst>
      <p:ext uri="{BB962C8B-B14F-4D97-AF65-F5344CB8AC3E}">
        <p14:creationId xmlns:p14="http://schemas.microsoft.com/office/powerpoint/2010/main" val="4014279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57200" y="6172200"/>
            <a:ext cx="2971800" cy="307777"/>
          </a:xfrm>
          <a:prstGeom prst="rect">
            <a:avLst/>
          </a:prstGeom>
          <a:noFill/>
        </p:spPr>
        <p:txBody>
          <a:bodyPr wrap="square" rtlCol="0">
            <a:spAutoFit/>
          </a:bodyPr>
          <a:lstStyle/>
          <a:p>
            <a:pPr marL="457200">
              <a:spcAft>
                <a:spcPts val="600"/>
              </a:spcAft>
            </a:pPr>
            <a:r>
              <a:rPr lang="en-US" sz="1400" i="1" dirty="0" smtClean="0">
                <a:solidFill>
                  <a:schemeClr val="tx1">
                    <a:lumMod val="65000"/>
                    <a:lumOff val="35000"/>
                  </a:schemeClr>
                </a:solidFill>
              </a:rPr>
              <a:t>Source: </a:t>
            </a:r>
            <a:r>
              <a:rPr lang="en-US" sz="1400" i="1" dirty="0" err="1" smtClean="0">
                <a:solidFill>
                  <a:schemeClr val="tx1">
                    <a:lumMod val="65000"/>
                    <a:lumOff val="35000"/>
                  </a:schemeClr>
                </a:solidFill>
              </a:rPr>
              <a:t>Beyster</a:t>
            </a:r>
            <a:r>
              <a:rPr lang="en-US" sz="1400" i="1" dirty="0" smtClean="0">
                <a:solidFill>
                  <a:schemeClr val="tx1">
                    <a:lumMod val="65000"/>
                    <a:lumOff val="35000"/>
                  </a:schemeClr>
                </a:solidFill>
              </a:rPr>
              <a:t> Institute</a:t>
            </a:r>
          </a:p>
        </p:txBody>
      </p:sp>
      <p:sp>
        <p:nvSpPr>
          <p:cNvPr id="2" name="Rectangle 1"/>
          <p:cNvSpPr/>
          <p:nvPr/>
        </p:nvSpPr>
        <p:spPr>
          <a:xfrm>
            <a:off x="685800" y="1828800"/>
            <a:ext cx="7696200" cy="1892826"/>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Do you have a profit sharing or bonus plan? How is it structured?</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How can your profit sharing/bonus plan align your employees to achieve business success?</a:t>
            </a:r>
            <a:endParaRPr lang="en-US" sz="2800" dirty="0">
              <a:solidFill>
                <a:schemeClr val="tx1">
                  <a:lumMod val="65000"/>
                  <a:lumOff val="35000"/>
                </a:schemeClr>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05908" y="5486400"/>
            <a:ext cx="1195179" cy="795337"/>
          </a:xfrm>
          <a:prstGeom prst="rect">
            <a:avLst/>
          </a:prstGeom>
        </p:spPr>
      </p:pic>
      <p:sp>
        <p:nvSpPr>
          <p:cNvPr id="3" name="Title 2"/>
          <p:cNvSpPr>
            <a:spLocks noGrp="1"/>
          </p:cNvSpPr>
          <p:nvPr>
            <p:ph type="ctrTitle"/>
          </p:nvPr>
        </p:nvSpPr>
        <p:spPr/>
        <p:txBody>
          <a:bodyPr/>
          <a:lstStyle/>
          <a:p>
            <a:r>
              <a:rPr lang="en-US" dirty="0" smtClean="0"/>
              <a:t>Profit sharing check-in</a:t>
            </a:r>
            <a:endParaRPr lang="en-US" dirty="0"/>
          </a:p>
        </p:txBody>
      </p:sp>
    </p:spTree>
    <p:extLst>
      <p:ext uri="{BB962C8B-B14F-4D97-AF65-F5344CB8AC3E}">
        <p14:creationId xmlns:p14="http://schemas.microsoft.com/office/powerpoint/2010/main" val="240179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33400" y="1828801"/>
            <a:ext cx="7772400" cy="4001095"/>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5 basic kinds of individual equity compensation plans:</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stock options (ISOs, NSOs)</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restricted stock</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stock </a:t>
            </a:r>
            <a:r>
              <a:rPr lang="en-US" sz="2800" dirty="0">
                <a:solidFill>
                  <a:schemeClr val="tx1">
                    <a:lumMod val="65000"/>
                    <a:lumOff val="35000"/>
                  </a:schemeClr>
                </a:solidFill>
              </a:rPr>
              <a:t>appreciation </a:t>
            </a:r>
            <a:r>
              <a:rPr lang="en-US" sz="2800" dirty="0" smtClean="0">
                <a:solidFill>
                  <a:schemeClr val="tx1">
                    <a:lumMod val="65000"/>
                    <a:lumOff val="35000"/>
                  </a:schemeClr>
                </a:solidFill>
              </a:rPr>
              <a:t>rights (SARs)</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phantom stock</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employee </a:t>
            </a:r>
            <a:r>
              <a:rPr lang="en-US" sz="2800" dirty="0">
                <a:solidFill>
                  <a:schemeClr val="tx1">
                    <a:lumMod val="65000"/>
                    <a:lumOff val="35000"/>
                  </a:schemeClr>
                </a:solidFill>
              </a:rPr>
              <a:t>stock purchase </a:t>
            </a:r>
            <a:r>
              <a:rPr lang="en-US" sz="2800" dirty="0" smtClean="0">
                <a:solidFill>
                  <a:schemeClr val="tx1">
                    <a:lumMod val="65000"/>
                    <a:lumOff val="35000"/>
                  </a:schemeClr>
                </a:solidFill>
              </a:rPr>
              <a:t>plans</a:t>
            </a:r>
            <a:endParaRPr lang="en-US" sz="2800" dirty="0">
              <a:solidFill>
                <a:schemeClr val="tx1">
                  <a:lumMod val="65000"/>
                  <a:lumOff val="35000"/>
                </a:schemeClr>
              </a:solidFill>
            </a:endParaRP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Learn more at NCEO.org</a:t>
            </a:r>
            <a:endParaRPr lang="en-US" sz="2800" dirty="0">
              <a:solidFill>
                <a:schemeClr val="tx1">
                  <a:lumMod val="65000"/>
                  <a:lumOff val="35000"/>
                </a:schemeClr>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01000" y="5638800"/>
            <a:ext cx="609600" cy="609600"/>
          </a:xfrm>
          <a:prstGeom prst="rect">
            <a:avLst/>
          </a:prstGeom>
        </p:spPr>
      </p:pic>
      <p:sp>
        <p:nvSpPr>
          <p:cNvPr id="2" name="Title 1"/>
          <p:cNvSpPr>
            <a:spLocks noGrp="1"/>
          </p:cNvSpPr>
          <p:nvPr>
            <p:ph type="ctrTitle"/>
          </p:nvPr>
        </p:nvSpPr>
        <p:spPr/>
        <p:txBody>
          <a:bodyPr/>
          <a:lstStyle/>
          <a:p>
            <a:r>
              <a:rPr lang="en-US" dirty="0" smtClean="0"/>
              <a:t>Sharing equity</a:t>
            </a:r>
            <a:endParaRPr lang="en-US" dirty="0"/>
          </a:p>
        </p:txBody>
      </p:sp>
    </p:spTree>
    <p:extLst>
      <p:ext uri="{BB962C8B-B14F-4D97-AF65-F5344CB8AC3E}">
        <p14:creationId xmlns:p14="http://schemas.microsoft.com/office/powerpoint/2010/main" val="929338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609600" y="1828800"/>
            <a:ext cx="7696200" cy="4355038"/>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Company-wide profit sharing plan and bonus plan based on profitability of each facility</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Employees have owned controlling share of stock since 1985</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ISOs for salaried and SARs for hourly</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Company will buy stock back once a year at current price</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Employee education is key </a:t>
            </a:r>
            <a:endParaRPr lang="en-US" sz="2800" dirty="0">
              <a:solidFill>
                <a:schemeClr val="tx1">
                  <a:lumMod val="65000"/>
                  <a:lumOff val="35000"/>
                </a:schemeClr>
              </a:solidFill>
            </a:endParaRPr>
          </a:p>
          <a:p>
            <a:pPr marL="914400" indent="-457200">
              <a:spcAft>
                <a:spcPts val="600"/>
              </a:spcAft>
              <a:buFont typeface="Arial" panose="020B0604020202020204" pitchFamily="34" charset="0"/>
              <a:buChar char="•"/>
            </a:pPr>
            <a:endParaRPr lang="en-US" sz="2800" dirty="0">
              <a:solidFill>
                <a:schemeClr val="tx1">
                  <a:lumMod val="65000"/>
                  <a:lumOff val="35000"/>
                </a:schemeClr>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2800" y="5939333"/>
            <a:ext cx="1474237" cy="385267"/>
          </a:xfrm>
          <a:prstGeom prst="rect">
            <a:avLst/>
          </a:prstGeom>
        </p:spPr>
      </p:pic>
      <p:sp>
        <p:nvSpPr>
          <p:cNvPr id="3" name="Title 2"/>
          <p:cNvSpPr>
            <a:spLocks noGrp="1"/>
          </p:cNvSpPr>
          <p:nvPr>
            <p:ph type="ctrTitle"/>
          </p:nvPr>
        </p:nvSpPr>
        <p:spPr/>
        <p:txBody>
          <a:bodyPr/>
          <a:lstStyle/>
          <a:p>
            <a:r>
              <a:rPr lang="en-US" dirty="0">
                <a:solidFill>
                  <a:prstClr val="white"/>
                </a:solidFill>
                <a:cs typeface="Georgia"/>
              </a:rPr>
              <a:t>Sharing equity at </a:t>
            </a:r>
            <a:r>
              <a:rPr lang="en-US" dirty="0" err="1">
                <a:solidFill>
                  <a:prstClr val="white"/>
                </a:solidFill>
                <a:cs typeface="Georgia"/>
              </a:rPr>
              <a:t>Wikoff</a:t>
            </a:r>
            <a:r>
              <a:rPr lang="en-US" dirty="0">
                <a:solidFill>
                  <a:prstClr val="white"/>
                </a:solidFill>
                <a:cs typeface="Georgia"/>
              </a:rPr>
              <a:t> Color</a:t>
            </a:r>
            <a:endParaRPr lang="en-US" dirty="0">
              <a:cs typeface="Georgia"/>
            </a:endParaRPr>
          </a:p>
        </p:txBody>
      </p:sp>
    </p:spTree>
    <p:extLst>
      <p:ext uri="{BB962C8B-B14F-4D97-AF65-F5344CB8AC3E}">
        <p14:creationId xmlns:p14="http://schemas.microsoft.com/office/powerpoint/2010/main" val="4224850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3872061"/>
            <a:ext cx="7315200" cy="92853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57200" y="1967061"/>
            <a:ext cx="7924800" cy="4355038"/>
          </a:xfrm>
          <a:prstGeom prst="rect">
            <a:avLst/>
          </a:prstGeom>
          <a:noFill/>
        </p:spPr>
        <p:txBody>
          <a:bodyPr wrap="square" rtlCol="0">
            <a:spAutoFit/>
          </a:bodyPr>
          <a:lstStyle/>
          <a:p>
            <a:pPr marL="457200">
              <a:spcAft>
                <a:spcPts val="600"/>
              </a:spcAft>
            </a:pPr>
            <a:r>
              <a:rPr lang="en-US" sz="2800" b="1" dirty="0" smtClean="0">
                <a:solidFill>
                  <a:schemeClr val="tx1">
                    <a:lumMod val="65000"/>
                    <a:lumOff val="35000"/>
                  </a:schemeClr>
                </a:solidFill>
              </a:rPr>
              <a:t>MODULE ONE</a:t>
            </a:r>
            <a:r>
              <a:rPr lang="en-US" sz="2800" dirty="0" smtClean="0">
                <a:solidFill>
                  <a:schemeClr val="tx1">
                    <a:lumMod val="65000"/>
                    <a:lumOff val="35000"/>
                  </a:schemeClr>
                </a:solidFill>
              </a:rPr>
              <a:t>: Human capital: a key competitive advantage</a:t>
            </a:r>
          </a:p>
          <a:p>
            <a:pPr marL="457200">
              <a:spcAft>
                <a:spcPts val="600"/>
              </a:spcAft>
            </a:pPr>
            <a:r>
              <a:rPr lang="en-US" sz="2800" b="1" dirty="0" smtClean="0">
                <a:solidFill>
                  <a:schemeClr val="tx1">
                    <a:lumMod val="65000"/>
                    <a:lumOff val="35000"/>
                  </a:schemeClr>
                </a:solidFill>
              </a:rPr>
              <a:t>MODULE TWO: </a:t>
            </a:r>
            <a:r>
              <a:rPr lang="en-US" sz="2800" dirty="0" smtClean="0">
                <a:solidFill>
                  <a:schemeClr val="tx1">
                    <a:lumMod val="65000"/>
                    <a:lumOff val="35000"/>
                  </a:schemeClr>
                </a:solidFill>
              </a:rPr>
              <a:t>Recruiting, onboarding, and culture building</a:t>
            </a:r>
          </a:p>
          <a:p>
            <a:pPr marL="457200">
              <a:spcAft>
                <a:spcPts val="600"/>
              </a:spcAft>
            </a:pPr>
            <a:r>
              <a:rPr lang="en-US" sz="2800" b="1" dirty="0" smtClean="0">
                <a:solidFill>
                  <a:schemeClr val="tx1">
                    <a:lumMod val="65000"/>
                    <a:lumOff val="35000"/>
                  </a:schemeClr>
                </a:solidFill>
              </a:rPr>
              <a:t>MODULE THREE: </a:t>
            </a:r>
            <a:r>
              <a:rPr lang="en-US" sz="2800" dirty="0" smtClean="0">
                <a:solidFill>
                  <a:schemeClr val="tx1">
                    <a:lumMod val="65000"/>
                    <a:lumOff val="35000"/>
                  </a:schemeClr>
                </a:solidFill>
              </a:rPr>
              <a:t>Compensation, benefits, and smart profit sharing/sharing equity broadly</a:t>
            </a:r>
          </a:p>
          <a:p>
            <a:pPr marL="457200">
              <a:spcAft>
                <a:spcPts val="600"/>
              </a:spcAft>
            </a:pPr>
            <a:r>
              <a:rPr lang="en-US" sz="2800" b="1" dirty="0" smtClean="0">
                <a:solidFill>
                  <a:schemeClr val="tx1">
                    <a:lumMod val="65000"/>
                    <a:lumOff val="35000"/>
                  </a:schemeClr>
                </a:solidFill>
              </a:rPr>
              <a:t>MODULE FOUR: </a:t>
            </a:r>
            <a:r>
              <a:rPr lang="en-US" sz="2800" dirty="0" smtClean="0">
                <a:solidFill>
                  <a:schemeClr val="tx1">
                    <a:lumMod val="65000"/>
                    <a:lumOff val="35000"/>
                  </a:schemeClr>
                </a:solidFill>
              </a:rPr>
              <a:t>Learning and development</a:t>
            </a:r>
          </a:p>
          <a:p>
            <a:pPr marL="457200">
              <a:spcAft>
                <a:spcPts val="600"/>
              </a:spcAft>
            </a:pPr>
            <a:r>
              <a:rPr lang="en-US" sz="2800" b="1" dirty="0" smtClean="0">
                <a:solidFill>
                  <a:schemeClr val="tx1">
                    <a:lumMod val="65000"/>
                    <a:lumOff val="35000"/>
                  </a:schemeClr>
                </a:solidFill>
              </a:rPr>
              <a:t>MODULE FIVE: </a:t>
            </a:r>
            <a:r>
              <a:rPr lang="en-US" sz="2800" dirty="0" smtClean="0">
                <a:solidFill>
                  <a:schemeClr val="tx1">
                    <a:lumMod val="65000"/>
                    <a:lumOff val="35000"/>
                  </a:schemeClr>
                </a:solidFill>
              </a:rPr>
              <a:t>Reenvisioning leadership</a:t>
            </a:r>
          </a:p>
          <a:p>
            <a:pPr marL="457200">
              <a:spcAft>
                <a:spcPts val="600"/>
              </a:spcAft>
            </a:pPr>
            <a:endParaRPr lang="en-US" sz="2800" dirty="0">
              <a:solidFill>
                <a:schemeClr val="tx1">
                  <a:lumMod val="65000"/>
                  <a:lumOff val="35000"/>
                </a:schemeClr>
              </a:solidFill>
            </a:endParaRPr>
          </a:p>
        </p:txBody>
      </p:sp>
      <p:sp>
        <p:nvSpPr>
          <p:cNvPr id="3" name="Title 2"/>
          <p:cNvSpPr>
            <a:spLocks noGrp="1"/>
          </p:cNvSpPr>
          <p:nvPr>
            <p:ph type="ctrTitle"/>
          </p:nvPr>
        </p:nvSpPr>
        <p:spPr/>
        <p:txBody>
          <a:bodyPr/>
          <a:lstStyle/>
          <a:p>
            <a:r>
              <a:rPr lang="en-US" dirty="0" smtClean="0"/>
              <a:t>The Modules</a:t>
            </a:r>
            <a:endParaRPr lang="en-US" dirty="0"/>
          </a:p>
        </p:txBody>
      </p:sp>
    </p:spTree>
    <p:extLst>
      <p:ext uri="{BB962C8B-B14F-4D97-AF65-F5344CB8AC3E}">
        <p14:creationId xmlns:p14="http://schemas.microsoft.com/office/powerpoint/2010/main" val="1897882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228600" y="1676400"/>
            <a:ext cx="8458200" cy="5724644"/>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Employee benefit plan under ERISA; forms a trust to set aside or borrow funds to buy owner’s stock</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About 7,000 ESOPs in US covering 13.5 million employees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Often used as an exit for departing owner; taxes deferred indefinitely if ESOP buys 30%+ of stock</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Maintain legacy, business continuity, jobs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Can be a strong vehicle for employee engagement and </a:t>
            </a:r>
            <a:r>
              <a:rPr lang="en-US" sz="2800" dirty="0">
                <a:solidFill>
                  <a:schemeClr val="tx1">
                    <a:lumMod val="65000"/>
                    <a:lumOff val="35000"/>
                  </a:schemeClr>
                </a:solidFill>
              </a:rPr>
              <a:t>wealth building </a:t>
            </a:r>
            <a:r>
              <a:rPr lang="en-US" sz="2800" dirty="0" smtClean="0">
                <a:solidFill>
                  <a:schemeClr val="tx1">
                    <a:lumMod val="65000"/>
                    <a:lumOff val="35000"/>
                  </a:schemeClr>
                </a:solidFill>
              </a:rPr>
              <a:t> when combined </a:t>
            </a:r>
            <a:r>
              <a:rPr lang="en-US" sz="2800" dirty="0">
                <a:solidFill>
                  <a:schemeClr val="tx1">
                    <a:lumMod val="65000"/>
                    <a:lumOff val="35000"/>
                  </a:schemeClr>
                </a:solidFill>
              </a:rPr>
              <a:t>with participatory decision making and OBM</a:t>
            </a:r>
            <a:endParaRPr lang="en-US" sz="2800" dirty="0" smtClean="0">
              <a:solidFill>
                <a:schemeClr val="tx1">
                  <a:lumMod val="65000"/>
                  <a:lumOff val="35000"/>
                </a:schemeClr>
              </a:solidFill>
            </a:endParaRPr>
          </a:p>
          <a:p>
            <a:pPr marL="914400" indent="-457200">
              <a:spcAft>
                <a:spcPts val="600"/>
              </a:spcAft>
              <a:buFont typeface="Arial" panose="020B0604020202020204" pitchFamily="34" charset="0"/>
              <a:buChar char="•"/>
            </a:pPr>
            <a:endParaRPr lang="en-US" sz="2800" dirty="0">
              <a:solidFill>
                <a:schemeClr val="tx1">
                  <a:lumMod val="65000"/>
                  <a:lumOff val="35000"/>
                </a:schemeClr>
              </a:solidFill>
            </a:endParaRPr>
          </a:p>
          <a:p>
            <a:pPr marL="914400" indent="-457200">
              <a:spcAft>
                <a:spcPts val="600"/>
              </a:spcAft>
              <a:buFont typeface="Arial" panose="020B0604020202020204" pitchFamily="34" charset="0"/>
              <a:buChar char="•"/>
            </a:pPr>
            <a:endParaRPr lang="en-US" sz="2800" dirty="0">
              <a:solidFill>
                <a:schemeClr val="tx1">
                  <a:lumMod val="65000"/>
                  <a:lumOff val="35000"/>
                </a:schemeClr>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53400" y="5715000"/>
            <a:ext cx="609600" cy="609600"/>
          </a:xfrm>
          <a:prstGeom prst="rect">
            <a:avLst/>
          </a:prstGeom>
        </p:spPr>
      </p:pic>
      <p:sp>
        <p:nvSpPr>
          <p:cNvPr id="3" name="Title 2"/>
          <p:cNvSpPr>
            <a:spLocks noGrp="1"/>
          </p:cNvSpPr>
          <p:nvPr>
            <p:ph type="ctrTitle"/>
          </p:nvPr>
        </p:nvSpPr>
        <p:spPr/>
        <p:txBody>
          <a:bodyPr/>
          <a:lstStyle/>
          <a:p>
            <a:r>
              <a:rPr lang="en-US" dirty="0" smtClean="0"/>
              <a:t>Intro to ESOPs</a:t>
            </a:r>
            <a:endParaRPr lang="en-US" dirty="0"/>
          </a:p>
        </p:txBody>
      </p:sp>
    </p:spTree>
    <p:extLst>
      <p:ext uri="{BB962C8B-B14F-4D97-AF65-F5344CB8AC3E}">
        <p14:creationId xmlns:p14="http://schemas.microsoft.com/office/powerpoint/2010/main" val="305782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2133600"/>
            <a:ext cx="1851660" cy="139446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02577" y="2133600"/>
            <a:ext cx="1788591" cy="939010"/>
          </a:xfrm>
          <a:prstGeom prst="rect">
            <a:avLst/>
          </a:prstGeom>
        </p:spPr>
      </p:pic>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0" y="3276600"/>
            <a:ext cx="1231717" cy="1309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00472" y="3429000"/>
            <a:ext cx="2770017" cy="740373"/>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4400" y="4540728"/>
            <a:ext cx="1323023" cy="1323023"/>
          </a:xfrm>
          <a:prstGeom prst="rect">
            <a:avLst/>
          </a:prstGeom>
        </p:spPr>
      </p:pic>
      <p:pic>
        <p:nvPicPr>
          <p:cNvPr id="10" name="Picture 9"/>
          <p:cNvPicPr>
            <a:picLocks noChangeAspect="1"/>
          </p:cNvPicPr>
          <p:nvPr/>
        </p:nvPicPr>
        <p:blipFill rotWithShape="1">
          <a:blip r:embed="rId8">
            <a:extLst>
              <a:ext uri="{28A0092B-C50C-407E-A947-70E740481C1C}">
                <a14:useLocalDpi xmlns:a14="http://schemas.microsoft.com/office/drawing/2010/main" val="0"/>
              </a:ext>
            </a:extLst>
          </a:blip>
          <a:srcRect l="14105" t="10997" r="3031"/>
          <a:stretch/>
        </p:blipFill>
        <p:spPr>
          <a:xfrm>
            <a:off x="6091168" y="4572000"/>
            <a:ext cx="2295354" cy="1517478"/>
          </a:xfrm>
          <a:prstGeom prst="rect">
            <a:avLst/>
          </a:prstGeom>
        </p:spPr>
      </p:pic>
      <p:pic>
        <p:nvPicPr>
          <p:cNvPr id="11" name="Picture 10"/>
          <p:cNvPicPr>
            <a:picLocks noChangeAspect="1"/>
          </p:cNvPicPr>
          <p:nvPr/>
        </p:nvPicPr>
        <p:blipFill rotWithShape="1">
          <a:blip r:embed="rId9">
            <a:extLst>
              <a:ext uri="{28A0092B-C50C-407E-A947-70E740481C1C}">
                <a14:useLocalDpi xmlns:a14="http://schemas.microsoft.com/office/drawing/2010/main" val="0"/>
              </a:ext>
            </a:extLst>
          </a:blip>
          <a:srcRect t="29407" b="25000"/>
          <a:stretch/>
        </p:blipFill>
        <p:spPr>
          <a:xfrm>
            <a:off x="2809875" y="5029200"/>
            <a:ext cx="2143125" cy="977095"/>
          </a:xfrm>
          <a:prstGeom prst="rect">
            <a:avLst/>
          </a:prstGeom>
        </p:spPr>
      </p:pic>
      <p:sp>
        <p:nvSpPr>
          <p:cNvPr id="12" name="Title 11"/>
          <p:cNvSpPr>
            <a:spLocks noGrp="1"/>
          </p:cNvSpPr>
          <p:nvPr>
            <p:ph type="ctrTitle"/>
          </p:nvPr>
        </p:nvSpPr>
        <p:spPr/>
        <p:txBody>
          <a:bodyPr/>
          <a:lstStyle/>
          <a:p>
            <a:r>
              <a:rPr lang="en-US" dirty="0" smtClean="0"/>
              <a:t>Well known ESOPs</a:t>
            </a:r>
            <a:endParaRPr lang="en-US" dirty="0"/>
          </a:p>
        </p:txBody>
      </p:sp>
    </p:spTree>
    <p:extLst>
      <p:ext uri="{BB962C8B-B14F-4D97-AF65-F5344CB8AC3E}">
        <p14:creationId xmlns:p14="http://schemas.microsoft.com/office/powerpoint/2010/main" val="3033541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609600" y="1642170"/>
            <a:ext cx="8077200" cy="5262979"/>
          </a:xfrm>
          <a:prstGeom prst="rect">
            <a:avLst/>
          </a:prstGeom>
          <a:noFill/>
        </p:spPr>
        <p:txBody>
          <a:bodyPr wrap="square" rtlCol="0">
            <a:spAutoFit/>
          </a:bodyPr>
          <a:lstStyle/>
          <a:p>
            <a:pPr marL="457200" indent="-457200" defTabSz="457200" fontAlgn="auto">
              <a:lnSpc>
                <a:spcPct val="100000"/>
              </a:lnSpc>
              <a:spcBef>
                <a:spcPts val="0"/>
              </a:spcBef>
              <a:spcAft>
                <a:spcPts val="0"/>
              </a:spcAft>
              <a:buClrTx/>
              <a:buFont typeface="Arial" charset="0"/>
              <a:buChar char="•"/>
            </a:pPr>
            <a:r>
              <a:rPr lang="en-US" sz="2800" dirty="0" smtClean="0">
                <a:solidFill>
                  <a:schemeClr val="tx1">
                    <a:lumMod val="65000"/>
                    <a:lumOff val="35000"/>
                  </a:schemeClr>
                </a:solidFill>
              </a:rPr>
              <a:t>Oldest flour company in US – owned by Sands family for 5 generations</a:t>
            </a:r>
          </a:p>
          <a:p>
            <a:pPr marL="457200" indent="-457200" defTabSz="457200" fontAlgn="auto">
              <a:lnSpc>
                <a:spcPct val="100000"/>
              </a:lnSpc>
              <a:spcBef>
                <a:spcPts val="0"/>
              </a:spcBef>
              <a:spcAft>
                <a:spcPts val="0"/>
              </a:spcAft>
              <a:buClrTx/>
              <a:buFont typeface="Arial" charset="0"/>
              <a:buChar char="•"/>
            </a:pPr>
            <a:r>
              <a:rPr lang="en-US" sz="2800" dirty="0" smtClean="0">
                <a:solidFill>
                  <a:schemeClr val="tx1">
                    <a:lumMod val="65000"/>
                    <a:lumOff val="35000"/>
                  </a:schemeClr>
                </a:solidFill>
              </a:rPr>
              <a:t>Practiced OBM, was founding B Corp. – decided  ESOP was the best exit for retiring owners</a:t>
            </a:r>
          </a:p>
          <a:p>
            <a:pPr marL="457200" indent="-457200" defTabSz="457200" fontAlgn="auto">
              <a:lnSpc>
                <a:spcPct val="100000"/>
              </a:lnSpc>
              <a:spcBef>
                <a:spcPts val="0"/>
              </a:spcBef>
              <a:spcAft>
                <a:spcPts val="0"/>
              </a:spcAft>
              <a:buClrTx/>
              <a:buFont typeface="Arial" charset="0"/>
              <a:buChar char="•"/>
            </a:pPr>
            <a:r>
              <a:rPr lang="en-US" sz="2800" dirty="0" smtClean="0">
                <a:solidFill>
                  <a:schemeClr val="tx1">
                    <a:lumMod val="65000"/>
                    <a:lumOff val="35000"/>
                  </a:schemeClr>
                </a:solidFill>
              </a:rPr>
              <a:t>ESOP implemented in stages – 30% in 1996, 40% more in 1999, and final 30% in 2004</a:t>
            </a:r>
          </a:p>
          <a:p>
            <a:pPr marL="457200" indent="-457200" defTabSz="457200" fontAlgn="auto">
              <a:lnSpc>
                <a:spcPct val="100000"/>
              </a:lnSpc>
              <a:spcBef>
                <a:spcPts val="0"/>
              </a:spcBef>
              <a:spcAft>
                <a:spcPts val="0"/>
              </a:spcAft>
              <a:buClrTx/>
              <a:buFont typeface="Arial" charset="0"/>
              <a:buChar char="•"/>
            </a:pPr>
            <a:r>
              <a:rPr lang="en-US" sz="2800" dirty="0" smtClean="0">
                <a:solidFill>
                  <a:schemeClr val="tx1">
                    <a:lumMod val="65000"/>
                    <a:lumOff val="35000"/>
                  </a:schemeClr>
                </a:solidFill>
              </a:rPr>
              <a:t>Worked hard to connect employees with brand</a:t>
            </a:r>
          </a:p>
          <a:p>
            <a:pPr marL="457200" indent="-457200" defTabSz="457200" fontAlgn="auto">
              <a:lnSpc>
                <a:spcPct val="100000"/>
              </a:lnSpc>
              <a:spcBef>
                <a:spcPts val="0"/>
              </a:spcBef>
              <a:spcAft>
                <a:spcPts val="0"/>
              </a:spcAft>
              <a:buClrTx/>
              <a:buFont typeface="Arial" charset="0"/>
              <a:buChar char="•"/>
            </a:pPr>
            <a:r>
              <a:rPr lang="en-US" sz="2800" dirty="0" smtClean="0">
                <a:solidFill>
                  <a:schemeClr val="tx1">
                    <a:lumMod val="65000"/>
                    <a:lumOff val="35000"/>
                  </a:schemeClr>
                </a:solidFill>
              </a:rPr>
              <a:t>Company flourishing with 325 employees, $120 MM in sales</a:t>
            </a:r>
          </a:p>
          <a:p>
            <a:pPr marL="457200" indent="-457200" defTabSz="457200" fontAlgn="auto">
              <a:lnSpc>
                <a:spcPct val="100000"/>
              </a:lnSpc>
              <a:spcBef>
                <a:spcPts val="0"/>
              </a:spcBef>
              <a:spcAft>
                <a:spcPts val="0"/>
              </a:spcAft>
              <a:buClrTx/>
              <a:buFont typeface="Arial" charset="0"/>
              <a:buChar char="•"/>
            </a:pPr>
            <a:r>
              <a:rPr lang="en-US" sz="2800" dirty="0" smtClean="0">
                <a:solidFill>
                  <a:schemeClr val="tx1">
                    <a:lumMod val="65000"/>
                    <a:lumOff val="35000"/>
                  </a:schemeClr>
                </a:solidFill>
              </a:rPr>
              <a:t>Greater engagement; employees achieving retirement dreams due to ESOP</a:t>
            </a:r>
          </a:p>
          <a:p>
            <a:pPr defTabSz="457200" fontAlgn="auto">
              <a:lnSpc>
                <a:spcPct val="100000"/>
              </a:lnSpc>
              <a:spcBef>
                <a:spcPts val="0"/>
              </a:spcBef>
              <a:spcAft>
                <a:spcPts val="0"/>
              </a:spcAft>
              <a:buClrTx/>
              <a:buFontTx/>
              <a:buNone/>
            </a:pPr>
            <a:endParaRPr lang="en-US" sz="2800" b="1" dirty="0" smtClean="0">
              <a:solidFill>
                <a:schemeClr val="tx1">
                  <a:lumMod val="65000"/>
                  <a:lumOff val="35000"/>
                </a:schemeClr>
              </a:solidFill>
            </a:endParaRPr>
          </a:p>
        </p:txBody>
      </p:sp>
      <p:pic>
        <p:nvPicPr>
          <p:cNvPr id="13" name="Picture 12" descr="KAF_roundnoEST.jpg"/>
          <p:cNvPicPr/>
          <p:nvPr/>
        </p:nvPicPr>
        <p:blipFill>
          <a:blip r:embed="rId3" cstate="print"/>
          <a:stretch>
            <a:fillRect/>
          </a:stretch>
        </p:blipFill>
        <p:spPr>
          <a:xfrm>
            <a:off x="8153400" y="5646718"/>
            <a:ext cx="685800" cy="724852"/>
          </a:xfrm>
          <a:prstGeom prst="rect">
            <a:avLst/>
          </a:prstGeom>
        </p:spPr>
      </p:pic>
      <p:sp>
        <p:nvSpPr>
          <p:cNvPr id="2" name="Title 1"/>
          <p:cNvSpPr>
            <a:spLocks noGrp="1"/>
          </p:cNvSpPr>
          <p:nvPr>
            <p:ph type="ctrTitle"/>
          </p:nvPr>
        </p:nvSpPr>
        <p:spPr/>
        <p:txBody>
          <a:bodyPr/>
          <a:lstStyle/>
          <a:p>
            <a:r>
              <a:rPr lang="en-US" dirty="0" smtClean="0"/>
              <a:t>King Arthur Flour</a:t>
            </a:r>
            <a:endParaRPr lang="en-US" dirty="0"/>
          </a:p>
        </p:txBody>
      </p:sp>
    </p:spTree>
    <p:extLst>
      <p:ext uri="{BB962C8B-B14F-4D97-AF65-F5344CB8AC3E}">
        <p14:creationId xmlns:p14="http://schemas.microsoft.com/office/powerpoint/2010/main" val="3835310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400" y="1738223"/>
            <a:ext cx="7772400" cy="3277820"/>
          </a:xfrm>
          <a:prstGeom prst="rect">
            <a:avLst/>
          </a:prstGeom>
        </p:spPr>
        <p:txBody>
          <a:bodyPr wrap="square">
            <a:spAutoFit/>
          </a:bodyPr>
          <a:lstStyle/>
          <a:p>
            <a:pPr marL="914400" indent="-457200">
              <a:spcAft>
                <a:spcPts val="600"/>
              </a:spcAft>
              <a:buFont typeface="Arial" panose="020B0604020202020204" pitchFamily="34" charset="0"/>
              <a:buChar char="•"/>
            </a:pPr>
            <a:r>
              <a:rPr lang="en-US" sz="2400" dirty="0" smtClean="0">
                <a:solidFill>
                  <a:schemeClr val="tx1">
                    <a:lumMod val="75000"/>
                    <a:lumOff val="25000"/>
                  </a:schemeClr>
                </a:solidFill>
              </a:rPr>
              <a:t>What is the most equitable way to divide equity among startup founders/contributors?</a:t>
            </a:r>
          </a:p>
          <a:p>
            <a:pPr marL="1371600" lvl="1" indent="-457200">
              <a:spcAft>
                <a:spcPts val="600"/>
              </a:spcAft>
              <a:buFont typeface="Courier New" panose="02070309020205020404" pitchFamily="49" charset="0"/>
              <a:buChar char="o"/>
            </a:pPr>
            <a:r>
              <a:rPr lang="en-US" sz="2400" dirty="0" smtClean="0">
                <a:solidFill>
                  <a:schemeClr val="tx1">
                    <a:lumMod val="75000"/>
                    <a:lumOff val="25000"/>
                  </a:schemeClr>
                </a:solidFill>
              </a:rPr>
              <a:t>Create a set of ground rules for allocating equity on a rolling basis based on the relative value of the contributions (“Grunt Fund”)</a:t>
            </a:r>
          </a:p>
          <a:p>
            <a:pPr marL="1371600" lvl="1" indent="-457200">
              <a:spcAft>
                <a:spcPts val="600"/>
              </a:spcAft>
              <a:buFont typeface="Courier New" panose="02070309020205020404" pitchFamily="49" charset="0"/>
              <a:buChar char="o"/>
            </a:pPr>
            <a:r>
              <a:rPr lang="en-US" sz="2400" dirty="0" smtClean="0">
                <a:solidFill>
                  <a:schemeClr val="tx1">
                    <a:lumMod val="75000"/>
                    <a:lumOff val="25000"/>
                  </a:schemeClr>
                </a:solidFill>
              </a:rPr>
              <a:t>Account for possibility of people leaving under various circumstances</a:t>
            </a:r>
          </a:p>
          <a:p>
            <a:pPr marL="1371600" lvl="1" indent="-457200">
              <a:spcAft>
                <a:spcPts val="600"/>
              </a:spcAft>
              <a:buFont typeface="Courier New" panose="02070309020205020404" pitchFamily="49" charset="0"/>
              <a:buChar char="o"/>
            </a:pPr>
            <a:r>
              <a:rPr lang="en-US" sz="2400" dirty="0" smtClean="0">
                <a:solidFill>
                  <a:schemeClr val="tx1">
                    <a:lumMod val="75000"/>
                    <a:lumOff val="25000"/>
                  </a:schemeClr>
                </a:solidFill>
              </a:rPr>
              <a:t>Read more at www.slicingpie.com </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1000" y="5257800"/>
            <a:ext cx="768396"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p:txBody>
          <a:bodyPr/>
          <a:lstStyle/>
          <a:p>
            <a:r>
              <a:rPr lang="en-US" dirty="0">
                <a:solidFill>
                  <a:prstClr val="white"/>
                </a:solidFill>
                <a:cs typeface="Georgia"/>
              </a:rPr>
              <a:t>Allocating startup equity fairly</a:t>
            </a:r>
            <a:endParaRPr lang="en-US" dirty="0">
              <a:cs typeface="Georgia"/>
            </a:endParaRPr>
          </a:p>
        </p:txBody>
      </p:sp>
    </p:spTree>
    <p:extLst>
      <p:ext uri="{BB962C8B-B14F-4D97-AF65-F5344CB8AC3E}">
        <p14:creationId xmlns:p14="http://schemas.microsoft.com/office/powerpoint/2010/main" val="558718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1905000"/>
            <a:ext cx="8077200" cy="2400657"/>
          </a:xfrm>
          <a:prstGeom prst="rect">
            <a:avLst/>
          </a:prstGeom>
        </p:spPr>
        <p:txBody>
          <a:bodyPr wrap="square">
            <a:spAutoFit/>
          </a:bodyPr>
          <a:lstStyle/>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What have you experienced in terms of sharing equity, either at your current firm or at previous jobs?</a:t>
            </a:r>
          </a:p>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What is your plan for sharing equity at your company?</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01000" y="5638800"/>
            <a:ext cx="609600" cy="609600"/>
          </a:xfrm>
          <a:prstGeom prst="rect">
            <a:avLst/>
          </a:prstGeom>
        </p:spPr>
      </p:pic>
      <p:sp>
        <p:nvSpPr>
          <p:cNvPr id="2" name="Title 1"/>
          <p:cNvSpPr>
            <a:spLocks noGrp="1"/>
          </p:cNvSpPr>
          <p:nvPr>
            <p:ph type="ctrTitle"/>
          </p:nvPr>
        </p:nvSpPr>
        <p:spPr/>
        <p:txBody>
          <a:bodyPr/>
          <a:lstStyle/>
          <a:p>
            <a:r>
              <a:rPr lang="en-US" dirty="0">
                <a:solidFill>
                  <a:prstClr val="white"/>
                </a:solidFill>
                <a:cs typeface="Georgia"/>
              </a:rPr>
              <a:t>Sharing equity - discussion</a:t>
            </a:r>
            <a:endParaRPr lang="en-US" dirty="0">
              <a:cs typeface="Georgia"/>
            </a:endParaRPr>
          </a:p>
        </p:txBody>
      </p:sp>
    </p:spTree>
    <p:extLst>
      <p:ext uri="{BB962C8B-B14F-4D97-AF65-F5344CB8AC3E}">
        <p14:creationId xmlns:p14="http://schemas.microsoft.com/office/powerpoint/2010/main" val="1810816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609600" y="1967061"/>
            <a:ext cx="7696200" cy="3570208"/>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dirty="0">
                <a:solidFill>
                  <a:schemeClr val="tx1">
                    <a:lumMod val="65000"/>
                    <a:lumOff val="35000"/>
                  </a:schemeClr>
                </a:solidFill>
              </a:rPr>
              <a:t>Budgeting for human capital investment</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Better </a:t>
            </a:r>
            <a:r>
              <a:rPr lang="en-US" sz="2800" dirty="0">
                <a:solidFill>
                  <a:schemeClr val="tx1">
                    <a:lumMod val="65000"/>
                    <a:lumOff val="35000"/>
                  </a:schemeClr>
                </a:solidFill>
              </a:rPr>
              <a:t>than basic benefits for startups </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Investing </a:t>
            </a:r>
            <a:r>
              <a:rPr lang="en-US" sz="2800" dirty="0">
                <a:solidFill>
                  <a:schemeClr val="tx1">
                    <a:lumMod val="65000"/>
                    <a:lumOff val="35000"/>
                  </a:schemeClr>
                </a:solidFill>
              </a:rPr>
              <a:t>in employee </a:t>
            </a:r>
            <a:r>
              <a:rPr lang="en-US" sz="2800" dirty="0" smtClean="0">
                <a:solidFill>
                  <a:schemeClr val="tx1">
                    <a:lumMod val="65000"/>
                    <a:lumOff val="35000"/>
                  </a:schemeClr>
                </a:solidFill>
              </a:rPr>
              <a:t>wellness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Smart profit sharing</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Sharing equity broadly</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How to allocate equity fairly in a startup</a:t>
            </a:r>
            <a:endParaRPr lang="en-US" sz="2800" dirty="0">
              <a:solidFill>
                <a:schemeClr val="tx1">
                  <a:lumMod val="65000"/>
                  <a:lumOff val="35000"/>
                </a:schemeClr>
              </a:solidFill>
            </a:endParaRPr>
          </a:p>
          <a:p>
            <a:pPr marL="914400" indent="-457200">
              <a:spcAft>
                <a:spcPts val="600"/>
              </a:spcAft>
              <a:buFont typeface="Arial" panose="020B0604020202020204" pitchFamily="34" charset="0"/>
              <a:buChar char="•"/>
            </a:pPr>
            <a:endParaRPr lang="en-US" sz="2800" dirty="0">
              <a:solidFill>
                <a:schemeClr val="tx1">
                  <a:lumMod val="65000"/>
                  <a:lumOff val="35000"/>
                </a:schemeClr>
              </a:solidFill>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38140" y="5181600"/>
            <a:ext cx="935320" cy="890587"/>
          </a:xfrm>
          <a:prstGeom prst="rect">
            <a:avLst/>
          </a:prstGeom>
        </p:spPr>
      </p:pic>
      <p:sp>
        <p:nvSpPr>
          <p:cNvPr id="2" name="Title 1"/>
          <p:cNvSpPr>
            <a:spLocks noGrp="1"/>
          </p:cNvSpPr>
          <p:nvPr>
            <p:ph type="ctrTitle"/>
          </p:nvPr>
        </p:nvSpPr>
        <p:spPr/>
        <p:txBody>
          <a:bodyPr/>
          <a:lstStyle/>
          <a:p>
            <a:r>
              <a:rPr lang="en-US" dirty="0" smtClean="0"/>
              <a:t>Today’s sessio</a:t>
            </a:r>
            <a:r>
              <a:rPr lang="en-US" dirty="0"/>
              <a:t>n</a:t>
            </a:r>
          </a:p>
        </p:txBody>
      </p:sp>
    </p:spTree>
    <p:extLst>
      <p:ext uri="{BB962C8B-B14F-4D97-AF65-F5344CB8AC3E}">
        <p14:creationId xmlns:p14="http://schemas.microsoft.com/office/powerpoint/2010/main" val="3989720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1781116"/>
            <a:ext cx="6324600" cy="4381748"/>
          </a:xfrm>
          <a:prstGeom prst="rect">
            <a:avLst/>
          </a:prstGeom>
        </p:spPr>
      </p:pic>
      <p:sp>
        <p:nvSpPr>
          <p:cNvPr id="2" name="Title 1"/>
          <p:cNvSpPr>
            <a:spLocks noGrp="1"/>
          </p:cNvSpPr>
          <p:nvPr>
            <p:ph type="ctrTitle"/>
          </p:nvPr>
        </p:nvSpPr>
        <p:spPr/>
        <p:txBody>
          <a:bodyPr/>
          <a:lstStyle/>
          <a:p>
            <a:r>
              <a:rPr lang="en-US" dirty="0" smtClean="0"/>
              <a:t>Employee Benefits</a:t>
            </a:r>
            <a:endParaRPr lang="en-US" dirty="0"/>
          </a:p>
        </p:txBody>
      </p:sp>
    </p:spTree>
    <p:extLst>
      <p:ext uri="{BB962C8B-B14F-4D97-AF65-F5344CB8AC3E}">
        <p14:creationId xmlns:p14="http://schemas.microsoft.com/office/powerpoint/2010/main" val="2860380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1000" y="1676400"/>
            <a:ext cx="8077200" cy="4016484"/>
          </a:xfrm>
          <a:prstGeom prst="rect">
            <a:avLst/>
          </a:prstGeom>
        </p:spPr>
        <p:txBody>
          <a:bodyPr wrap="square">
            <a:spAutoFit/>
          </a:bodyPr>
          <a:lstStyle/>
          <a:p>
            <a:pPr marL="914400" indent="-4572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What benefits have you been able to provide so far at your startup?</a:t>
            </a:r>
          </a:p>
          <a:p>
            <a:pPr marL="914400" indent="-4572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What are best practices you can share around startups and timing of benefits?</a:t>
            </a:r>
          </a:p>
          <a:p>
            <a:pPr marL="914400" indent="-4572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Which are the next benefits you want to target?</a:t>
            </a:r>
          </a:p>
          <a:p>
            <a:pPr marL="914400" indent="-457200">
              <a:spcBef>
                <a:spcPts val="600"/>
              </a:spcBef>
              <a:spcAft>
                <a:spcPts val="600"/>
              </a:spcAft>
              <a:buFont typeface="Arial" panose="020B0604020202020204" pitchFamily="34" charset="0"/>
              <a:buChar char="•"/>
            </a:pPr>
            <a:r>
              <a:rPr lang="en-US" sz="2800" dirty="0">
                <a:solidFill>
                  <a:schemeClr val="tx1">
                    <a:lumMod val="65000"/>
                    <a:lumOff val="35000"/>
                  </a:schemeClr>
                </a:solidFill>
              </a:rPr>
              <a:t>What benefits most resonate with your employee demographics?</a:t>
            </a:r>
          </a:p>
          <a:p>
            <a:pPr marL="914400" indent="-457200">
              <a:spcAft>
                <a:spcPts val="600"/>
              </a:spcAft>
              <a:buFont typeface="Arial" panose="020B0604020202020204" pitchFamily="34" charset="0"/>
              <a:buChar char="•"/>
            </a:pPr>
            <a:endParaRPr lang="en-US" sz="2400" dirty="0" smtClean="0">
              <a:solidFill>
                <a:schemeClr val="tx1">
                  <a:lumMod val="65000"/>
                  <a:lumOff val="35000"/>
                </a:schemeClr>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38140" y="5181600"/>
            <a:ext cx="935320" cy="890587"/>
          </a:xfrm>
          <a:prstGeom prst="rect">
            <a:avLst/>
          </a:prstGeom>
        </p:spPr>
      </p:pic>
      <p:sp>
        <p:nvSpPr>
          <p:cNvPr id="3" name="Title 2"/>
          <p:cNvSpPr>
            <a:spLocks noGrp="1"/>
          </p:cNvSpPr>
          <p:nvPr>
            <p:ph type="ctrTitle"/>
          </p:nvPr>
        </p:nvSpPr>
        <p:spPr/>
        <p:txBody>
          <a:bodyPr/>
          <a:lstStyle/>
          <a:p>
            <a:r>
              <a:rPr lang="en-US" dirty="0" smtClean="0"/>
              <a:t>Check in on benefits</a:t>
            </a:r>
            <a:endParaRPr lang="en-US" dirty="0"/>
          </a:p>
        </p:txBody>
      </p:sp>
    </p:spTree>
    <p:extLst>
      <p:ext uri="{BB962C8B-B14F-4D97-AF65-F5344CB8AC3E}">
        <p14:creationId xmlns:p14="http://schemas.microsoft.com/office/powerpoint/2010/main" val="1363077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738223"/>
            <a:ext cx="8534400" cy="4355038"/>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a:solidFill>
                  <a:schemeClr val="tx1">
                    <a:lumMod val="65000"/>
                    <a:lumOff val="35000"/>
                  </a:schemeClr>
                </a:solidFill>
              </a:rPr>
              <a:t>B</a:t>
            </a:r>
            <a:r>
              <a:rPr lang="en-US" sz="2800" dirty="0" smtClean="0">
                <a:solidFill>
                  <a:schemeClr val="tx1">
                    <a:lumMod val="65000"/>
                    <a:lumOff val="35000"/>
                  </a:schemeClr>
                </a:solidFill>
              </a:rPr>
              <a:t>y law you must:</a:t>
            </a:r>
          </a:p>
          <a:p>
            <a:pPr marL="1371600" lvl="1" indent="-457200">
              <a:spcAft>
                <a:spcPts val="600"/>
              </a:spcAft>
              <a:buFont typeface="Courier New" panose="02070309020205020404" pitchFamily="49" charset="0"/>
              <a:buChar char="o"/>
            </a:pPr>
            <a:r>
              <a:rPr lang="en-US" sz="2800" dirty="0">
                <a:solidFill>
                  <a:schemeClr val="tx1">
                    <a:lumMod val="65000"/>
                    <a:lumOff val="35000"/>
                  </a:schemeClr>
                </a:solidFill>
              </a:rPr>
              <a:t>Give time off for voting and jury or military service</a:t>
            </a:r>
          </a:p>
          <a:p>
            <a:pPr marL="1371600" lvl="1" indent="-457200">
              <a:spcAft>
                <a:spcPts val="600"/>
              </a:spcAft>
              <a:buFont typeface="Courier New" panose="02070309020205020404" pitchFamily="49" charset="0"/>
              <a:buChar char="o"/>
            </a:pPr>
            <a:r>
              <a:rPr lang="en-US" sz="2800" dirty="0">
                <a:solidFill>
                  <a:schemeClr val="tx1">
                    <a:lumMod val="65000"/>
                    <a:lumOff val="35000"/>
                  </a:schemeClr>
                </a:solidFill>
              </a:rPr>
              <a:t>Comply with </a:t>
            </a:r>
            <a:r>
              <a:rPr lang="en-US" sz="2800" dirty="0" smtClean="0">
                <a:solidFill>
                  <a:schemeClr val="tx1">
                    <a:lumMod val="65000"/>
                    <a:lumOff val="35000"/>
                  </a:schemeClr>
                </a:solidFill>
              </a:rPr>
              <a:t>workers</a:t>
            </a:r>
            <a:r>
              <a:rPr lang="en-US" sz="2800" dirty="0">
                <a:solidFill>
                  <a:schemeClr val="tx1">
                    <a:lumMod val="65000"/>
                    <a:lumOff val="35000"/>
                  </a:schemeClr>
                </a:solidFill>
              </a:rPr>
              <a:t>' </a:t>
            </a:r>
            <a:r>
              <a:rPr lang="en-US" sz="2800" dirty="0" smtClean="0">
                <a:solidFill>
                  <a:schemeClr val="tx1">
                    <a:lumMod val="65000"/>
                    <a:lumOff val="35000"/>
                  </a:schemeClr>
                </a:solidFill>
              </a:rPr>
              <a:t>comp </a:t>
            </a:r>
            <a:r>
              <a:rPr lang="en-US" sz="2800" dirty="0">
                <a:solidFill>
                  <a:schemeClr val="tx1">
                    <a:lumMod val="65000"/>
                    <a:lumOff val="35000"/>
                  </a:schemeClr>
                </a:solidFill>
              </a:rPr>
              <a:t>requirements</a:t>
            </a:r>
          </a:p>
          <a:p>
            <a:pPr marL="1371600" lvl="1" indent="-457200">
              <a:spcAft>
                <a:spcPts val="600"/>
              </a:spcAft>
              <a:buFont typeface="Courier New" panose="02070309020205020404" pitchFamily="49" charset="0"/>
              <a:buChar char="o"/>
            </a:pPr>
            <a:r>
              <a:rPr lang="en-US" sz="2800" dirty="0">
                <a:solidFill>
                  <a:schemeClr val="tx1">
                    <a:lumMod val="65000"/>
                    <a:lumOff val="35000"/>
                  </a:schemeClr>
                </a:solidFill>
              </a:rPr>
              <a:t>Withhold FICA taxes from employees' paychecks and pay </a:t>
            </a:r>
            <a:r>
              <a:rPr lang="en-US" sz="2800" dirty="0" smtClean="0">
                <a:solidFill>
                  <a:schemeClr val="tx1">
                    <a:lumMod val="65000"/>
                    <a:lumOff val="35000"/>
                  </a:schemeClr>
                </a:solidFill>
              </a:rPr>
              <a:t>company portion </a:t>
            </a:r>
            <a:r>
              <a:rPr lang="en-US" sz="2800" dirty="0">
                <a:solidFill>
                  <a:schemeClr val="tx1">
                    <a:lumMod val="65000"/>
                    <a:lumOff val="35000"/>
                  </a:schemeClr>
                </a:solidFill>
              </a:rPr>
              <a:t>of FICA taxes</a:t>
            </a:r>
          </a:p>
          <a:p>
            <a:pPr marL="1371600" lvl="1" indent="-457200">
              <a:spcAft>
                <a:spcPts val="600"/>
              </a:spcAft>
              <a:buFont typeface="Courier New" panose="02070309020205020404" pitchFamily="49" charset="0"/>
              <a:buChar char="o"/>
            </a:pPr>
            <a:r>
              <a:rPr lang="en-US" sz="2800" dirty="0">
                <a:solidFill>
                  <a:schemeClr val="tx1">
                    <a:lumMod val="65000"/>
                    <a:lumOff val="35000"/>
                  </a:schemeClr>
                </a:solidFill>
              </a:rPr>
              <a:t>Pay state and federal unemployment taxes</a:t>
            </a:r>
          </a:p>
          <a:p>
            <a:pPr marL="1371600" lvl="1" indent="-457200">
              <a:spcAft>
                <a:spcPts val="600"/>
              </a:spcAft>
              <a:buFont typeface="Courier New" panose="02070309020205020404" pitchFamily="49" charset="0"/>
              <a:buChar char="o"/>
            </a:pPr>
            <a:r>
              <a:rPr lang="en-US" sz="2800" dirty="0">
                <a:solidFill>
                  <a:schemeClr val="tx1">
                    <a:lumMod val="65000"/>
                    <a:lumOff val="35000"/>
                  </a:schemeClr>
                </a:solidFill>
              </a:rPr>
              <a:t>Contribute to state short-term disability </a:t>
            </a:r>
            <a:r>
              <a:rPr lang="en-US" sz="2800" dirty="0" smtClean="0">
                <a:solidFill>
                  <a:schemeClr val="tx1">
                    <a:lumMod val="65000"/>
                    <a:lumOff val="35000"/>
                  </a:schemeClr>
                </a:solidFill>
              </a:rPr>
              <a:t>programs</a:t>
            </a:r>
            <a:endParaRPr lang="en-US" sz="2800" dirty="0">
              <a:solidFill>
                <a:schemeClr val="tx1">
                  <a:lumMod val="65000"/>
                  <a:lumOff val="35000"/>
                </a:schemeClr>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38140" y="5181600"/>
            <a:ext cx="935320" cy="890587"/>
          </a:xfrm>
          <a:prstGeom prst="rect">
            <a:avLst/>
          </a:prstGeom>
        </p:spPr>
      </p:pic>
      <p:sp>
        <p:nvSpPr>
          <p:cNvPr id="3" name="Title 2"/>
          <p:cNvSpPr>
            <a:spLocks noGrp="1"/>
          </p:cNvSpPr>
          <p:nvPr>
            <p:ph type="ctrTitle"/>
          </p:nvPr>
        </p:nvSpPr>
        <p:spPr/>
        <p:txBody>
          <a:bodyPr/>
          <a:lstStyle/>
          <a:p>
            <a:r>
              <a:rPr lang="en-US" dirty="0" smtClean="0"/>
              <a:t>Required benefits</a:t>
            </a:r>
            <a:endParaRPr lang="en-US" dirty="0"/>
          </a:p>
        </p:txBody>
      </p:sp>
    </p:spTree>
    <p:extLst>
      <p:ext uri="{BB962C8B-B14F-4D97-AF65-F5344CB8AC3E}">
        <p14:creationId xmlns:p14="http://schemas.microsoft.com/office/powerpoint/2010/main" val="158381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738223"/>
            <a:ext cx="8534400" cy="3924151"/>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Most companies offer:</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Health insurance (at least 50% employer contribution is Affordable Care Act minimum)</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Life and disability insurance</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Basic retirement savings plan (no company match)</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Paid time off for vacation, holidays, sick leave</a:t>
            </a:r>
          </a:p>
          <a:p>
            <a:pPr marL="1371600" lvl="1" indent="-457200">
              <a:spcAft>
                <a:spcPts val="600"/>
              </a:spcAft>
              <a:buFont typeface="Courier New" panose="02070309020205020404" pitchFamily="49" charset="0"/>
              <a:buChar char="o"/>
            </a:pPr>
            <a:r>
              <a:rPr lang="en-US" sz="2800" dirty="0">
                <a:solidFill>
                  <a:schemeClr val="tx1">
                    <a:lumMod val="65000"/>
                    <a:lumOff val="35000"/>
                  </a:schemeClr>
                </a:solidFill>
              </a:rPr>
              <a:t>Comply with Family and Medical Leave </a:t>
            </a:r>
            <a:r>
              <a:rPr lang="en-US" sz="2800" dirty="0" smtClean="0">
                <a:solidFill>
                  <a:schemeClr val="tx1">
                    <a:lumMod val="65000"/>
                    <a:lumOff val="35000"/>
                  </a:schemeClr>
                </a:solidFill>
              </a:rPr>
              <a:t>Act</a:t>
            </a:r>
            <a:endParaRPr lang="en-US" sz="2800" dirty="0">
              <a:solidFill>
                <a:schemeClr val="tx1">
                  <a:lumMod val="65000"/>
                  <a:lumOff val="35000"/>
                </a:schemeClr>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38140" y="5181600"/>
            <a:ext cx="935320" cy="890587"/>
          </a:xfrm>
          <a:prstGeom prst="rect">
            <a:avLst/>
          </a:prstGeom>
        </p:spPr>
      </p:pic>
      <p:sp>
        <p:nvSpPr>
          <p:cNvPr id="3" name="Title 2"/>
          <p:cNvSpPr>
            <a:spLocks noGrp="1"/>
          </p:cNvSpPr>
          <p:nvPr>
            <p:ph type="ctrTitle"/>
          </p:nvPr>
        </p:nvSpPr>
        <p:spPr/>
        <p:txBody>
          <a:bodyPr/>
          <a:lstStyle/>
          <a:p>
            <a:r>
              <a:rPr lang="en-US" dirty="0" smtClean="0"/>
              <a:t>Standard benefits</a:t>
            </a:r>
            <a:endParaRPr lang="en-US" dirty="0"/>
          </a:p>
        </p:txBody>
      </p:sp>
    </p:spTree>
    <p:extLst>
      <p:ext uri="{BB962C8B-B14F-4D97-AF65-F5344CB8AC3E}">
        <p14:creationId xmlns:p14="http://schemas.microsoft.com/office/powerpoint/2010/main" val="2214600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6060</TotalTime>
  <Words>9259</Words>
  <Application>Microsoft Macintosh PowerPoint</Application>
  <PresentationFormat>On-screen Show (4:3)</PresentationFormat>
  <Paragraphs>509</Paragraphs>
  <Slides>44</Slides>
  <Notes>44</Notes>
  <HiddenSlides>0</HiddenSlides>
  <MMClips>1</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PowerPoint Presentation</vt:lpstr>
      <vt:lpstr>Grounding Principles</vt:lpstr>
      <vt:lpstr>PowerPoint Presentation</vt:lpstr>
      <vt:lpstr>The Modules</vt:lpstr>
      <vt:lpstr>Today’s session</vt:lpstr>
      <vt:lpstr>Employee Benefits</vt:lpstr>
      <vt:lpstr>Check in on benefits</vt:lpstr>
      <vt:lpstr>Required benefits</vt:lpstr>
      <vt:lpstr>Standard benefits</vt:lpstr>
      <vt:lpstr>Better benefits</vt:lpstr>
      <vt:lpstr>SquareSpace</vt:lpstr>
      <vt:lpstr>Budgeting for human  capital investment</vt:lpstr>
      <vt:lpstr>Budgeting for human  capital investment</vt:lpstr>
      <vt:lpstr>Budgeting for human  capital investment</vt:lpstr>
      <vt:lpstr>Wellness &amp; work/life balance</vt:lpstr>
      <vt:lpstr>Wellness &amp; work/life  balance check in</vt:lpstr>
      <vt:lpstr>Wellness &amp; work/life  balance check in - ROI</vt:lpstr>
      <vt:lpstr>Wellness &amp; work/life balance</vt:lpstr>
      <vt:lpstr>Moving Forward Education</vt:lpstr>
      <vt:lpstr>Profit/Equity Sharing</vt:lpstr>
      <vt:lpstr>Profit Sharing/Equity Check in</vt:lpstr>
      <vt:lpstr>Intro to sharing equity</vt:lpstr>
      <vt:lpstr>Sharing Equity Broadly</vt:lpstr>
      <vt:lpstr>Sharing equity implications  when raising capital</vt:lpstr>
      <vt:lpstr>SquareSpace and New Belgium</vt:lpstr>
      <vt:lpstr>Wikoff and King Arthur Flour</vt:lpstr>
      <vt:lpstr>Effective profit sharing/bonuses</vt:lpstr>
      <vt:lpstr>Allocating Equity Fairly</vt:lpstr>
      <vt:lpstr>Equity allocation</vt:lpstr>
      <vt:lpstr>Key Takeaways/Feedback</vt:lpstr>
      <vt:lpstr>Appendix</vt:lpstr>
      <vt:lpstr>Innovative scheduling practices for workplace stability check in</vt:lpstr>
      <vt:lpstr>Innovative scheduling practices for workplace stability</vt:lpstr>
      <vt:lpstr>Innovative scheduling practices for workplace stability - CHCA</vt:lpstr>
      <vt:lpstr>Effective profit sharing/bonuses</vt:lpstr>
      <vt:lpstr>Profit sharing – Marlin Steel</vt:lpstr>
      <vt:lpstr>Profit sharing check-in</vt:lpstr>
      <vt:lpstr>Sharing equity</vt:lpstr>
      <vt:lpstr>Sharing equity at Wikoff Color</vt:lpstr>
      <vt:lpstr>Intro to ESOPs</vt:lpstr>
      <vt:lpstr>Well known ESOPs</vt:lpstr>
      <vt:lpstr>King Arthur Flour</vt:lpstr>
      <vt:lpstr>Allocating startup equity fairly</vt:lpstr>
      <vt:lpstr>Sharing equity - discussion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dc:creator>
  <cp:lastModifiedBy>Camilo Velasquez</cp:lastModifiedBy>
  <cp:revision>610</cp:revision>
  <cp:lastPrinted>2014-04-23T14:36:10Z</cp:lastPrinted>
  <dcterms:created xsi:type="dcterms:W3CDTF">2014-02-25T04:56:12Z</dcterms:created>
  <dcterms:modified xsi:type="dcterms:W3CDTF">2017-05-12T00:53:58Z</dcterms:modified>
</cp:coreProperties>
</file>