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8"/>
  </p:notesMasterIdLst>
  <p:sldIdLst>
    <p:sldId id="256" r:id="rId2"/>
    <p:sldId id="363" r:id="rId3"/>
    <p:sldId id="382" r:id="rId4"/>
    <p:sldId id="364" r:id="rId5"/>
    <p:sldId id="327" r:id="rId6"/>
    <p:sldId id="365" r:id="rId7"/>
    <p:sldId id="341" r:id="rId8"/>
    <p:sldId id="352" r:id="rId9"/>
    <p:sldId id="354" r:id="rId10"/>
    <p:sldId id="356" r:id="rId11"/>
    <p:sldId id="322" r:id="rId12"/>
    <p:sldId id="333" r:id="rId13"/>
    <p:sldId id="366" r:id="rId14"/>
    <p:sldId id="334" r:id="rId15"/>
    <p:sldId id="355" r:id="rId16"/>
    <p:sldId id="373" r:id="rId17"/>
    <p:sldId id="383" r:id="rId18"/>
    <p:sldId id="374" r:id="rId19"/>
    <p:sldId id="338" r:id="rId20"/>
    <p:sldId id="375" r:id="rId21"/>
    <p:sldId id="339" r:id="rId22"/>
    <p:sldId id="359" r:id="rId23"/>
    <p:sldId id="379" r:id="rId24"/>
    <p:sldId id="377" r:id="rId25"/>
    <p:sldId id="378" r:id="rId26"/>
    <p:sldId id="376" r:id="rId27"/>
    <p:sldId id="380" r:id="rId28"/>
    <p:sldId id="381" r:id="rId29"/>
    <p:sldId id="362" r:id="rId30"/>
    <p:sldId id="367" r:id="rId31"/>
    <p:sldId id="368" r:id="rId32"/>
    <p:sldId id="369" r:id="rId33"/>
    <p:sldId id="370" r:id="rId34"/>
    <p:sldId id="371" r:id="rId35"/>
    <p:sldId id="372" r:id="rId36"/>
    <p:sldId id="360"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46B"/>
    <a:srgbClr val="2B265B"/>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830" autoAdjust="0"/>
  </p:normalViewPr>
  <p:slideViewPr>
    <p:cSldViewPr>
      <p:cViewPr>
        <p:scale>
          <a:sx n="110" d="100"/>
          <a:sy n="110" d="100"/>
        </p:scale>
        <p:origin x="-1040" y="-80"/>
      </p:cViewPr>
      <p:guideLst>
        <p:guide orient="horz" pos="2160"/>
        <p:guide pos="2880"/>
      </p:guideLst>
    </p:cSldViewPr>
  </p:slideViewPr>
  <p:notesTextViewPr>
    <p:cViewPr>
      <p:scale>
        <a:sx n="1" d="1"/>
        <a:sy n="1" d="1"/>
      </p:scale>
      <p:origin x="0" y="0"/>
    </p:cViewPr>
  </p:notesTextViewPr>
  <p:notesViewPr>
    <p:cSldViewPr>
      <p:cViewPr>
        <p:scale>
          <a:sx n="125" d="100"/>
          <a:sy n="125" d="100"/>
        </p:scale>
        <p:origin x="1088" y="6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5B52C6-194E-4965-9EA3-B9315A7EDED9}" type="datetimeFigureOut">
              <a:rPr lang="en-US" smtClean="0"/>
              <a:pPr/>
              <a:t>5/11/17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ED500C-9DC7-4ED4-A3A7-1DE0F3EB20E1}" type="slidenum">
              <a:rPr lang="en-US" smtClean="0"/>
              <a:pPr/>
              <a:t>‹#›</a:t>
            </a:fld>
            <a:endParaRPr lang="en-US"/>
          </a:p>
        </p:txBody>
      </p:sp>
    </p:spTree>
    <p:extLst>
      <p:ext uri="{BB962C8B-B14F-4D97-AF65-F5344CB8AC3E}">
        <p14:creationId xmlns:p14="http://schemas.microsoft.com/office/powerpoint/2010/main" val="2477464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 Id="rId3" Type="http://schemas.openxmlformats.org/officeDocument/2006/relationships/hyperlink" Target="http://www.bigspaceship.com/warby-parker-culture/" TargetMode="Externa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Introduce self and set the stage</a:t>
            </a:r>
            <a:endParaRPr lang="en-US" dirty="0"/>
          </a:p>
        </p:txBody>
      </p:sp>
      <p:sp>
        <p:nvSpPr>
          <p:cNvPr id="4" name="Slide Number Placeholder 3"/>
          <p:cNvSpPr>
            <a:spLocks noGrp="1"/>
          </p:cNvSpPr>
          <p:nvPr>
            <p:ph type="sldNum" sz="quarter" idx="10"/>
          </p:nvPr>
        </p:nvSpPr>
        <p:spPr/>
        <p:txBody>
          <a:bodyPr/>
          <a:lstStyle/>
          <a:p>
            <a:fld id="{A4ED500C-9DC7-4ED4-A3A7-1DE0F3EB20E1}" type="slidenum">
              <a:rPr lang="en-US" smtClean="0"/>
              <a:pPr/>
              <a:t>1</a:t>
            </a:fld>
            <a:endParaRPr lang="en-US"/>
          </a:p>
        </p:txBody>
      </p:sp>
      <p:sp>
        <p:nvSpPr>
          <p:cNvPr id="5" name="Rectangle 3"/>
          <p:cNvSpPr txBox="1">
            <a:spLocks noChangeArrowheads="1"/>
          </p:cNvSpPr>
          <p:nvPr/>
        </p:nvSpPr>
        <p:spPr>
          <a:xfrm>
            <a:off x="732183" y="4561226"/>
            <a:ext cx="5850835" cy="432185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endParaRPr lang="en-US" altLang="en-US"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19299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Zappos</a:t>
            </a:r>
            <a:r>
              <a:rPr lang="en-US" baseline="0" dirty="0" smtClean="0"/>
              <a:t> uses a Core Values Interview Assessment Guide which allows the interviewer to ask questions related to each of the core values and rate the answers from 1-5 (5 is strongest, 1 is weakest) and make comments. This is just a tiny piece of the assessment.</a:t>
            </a: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10</a:t>
            </a:fld>
            <a:endParaRPr lang="en-US"/>
          </a:p>
        </p:txBody>
      </p:sp>
    </p:spTree>
    <p:extLst>
      <p:ext uri="{BB962C8B-B14F-4D97-AF65-F5344CB8AC3E}">
        <p14:creationId xmlns:p14="http://schemas.microsoft.com/office/powerpoint/2010/main" val="40211682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USE </a:t>
            </a:r>
            <a:r>
              <a:rPr lang="en-US" b="1" dirty="0" smtClean="0"/>
              <a:t>STEP FIVE </a:t>
            </a:r>
            <a:r>
              <a:rPr lang="en-US" dirty="0" smtClean="0"/>
              <a:t>(PAGE 2) OF CORE VALUES EXERCISE FROM MODULE 1</a:t>
            </a:r>
          </a:p>
          <a:p>
            <a:endParaRPr lang="en-US" dirty="0" smtClean="0"/>
          </a:p>
          <a:p>
            <a:r>
              <a:rPr lang="en-US" sz="1200" kern="1200" dirty="0" smtClean="0">
                <a:solidFill>
                  <a:schemeClr val="tx1"/>
                </a:solidFill>
                <a:effectLst/>
                <a:latin typeface="+mn-lt"/>
                <a:ea typeface="+mn-ea"/>
                <a:cs typeface="+mn-cs"/>
              </a:rPr>
              <a:t>Take 5 minutes each to brainstorm with a partner about specific behaviors associated with your core values.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SPECIFIC BEHAVIORS ASSOCIATED WITH CORE VALUES (FOR HIRING):</a:t>
            </a:r>
          </a:p>
          <a:p>
            <a:r>
              <a:rPr lang="en-US" sz="1200" kern="1200" dirty="0" smtClean="0">
                <a:solidFill>
                  <a:schemeClr val="tx1"/>
                </a:solidFill>
                <a:effectLst/>
                <a:latin typeface="+mn-lt"/>
                <a:ea typeface="+mn-ea"/>
                <a:cs typeface="+mn-cs"/>
              </a:rPr>
              <a:t>Example: Our team values constant learning and continuous improvement.</a:t>
            </a:r>
          </a:p>
          <a:p>
            <a:r>
              <a:rPr lang="en-US" sz="1200" kern="1200" dirty="0" smtClean="0">
                <a:solidFill>
                  <a:schemeClr val="tx1"/>
                </a:solidFill>
                <a:effectLst/>
                <a:latin typeface="+mn-lt"/>
                <a:ea typeface="+mn-ea"/>
                <a:cs typeface="+mn-cs"/>
              </a:rPr>
              <a:t>•	Candidate demonstrates curiosity</a:t>
            </a:r>
          </a:p>
          <a:p>
            <a:r>
              <a:rPr lang="en-US" sz="1200" kern="1200" dirty="0" smtClean="0">
                <a:solidFill>
                  <a:schemeClr val="tx1"/>
                </a:solidFill>
                <a:effectLst/>
                <a:latin typeface="+mn-lt"/>
                <a:ea typeface="+mn-ea"/>
                <a:cs typeface="+mn-cs"/>
              </a:rPr>
              <a:t>•	Candidate has actively pursued professional development opportunities</a:t>
            </a:r>
          </a:p>
          <a:p>
            <a:r>
              <a:rPr lang="en-US" sz="1200" kern="1200" dirty="0" smtClean="0">
                <a:solidFill>
                  <a:schemeClr val="tx1"/>
                </a:solidFill>
                <a:effectLst/>
                <a:latin typeface="+mn-lt"/>
                <a:ea typeface="+mn-ea"/>
                <a:cs typeface="+mn-cs"/>
              </a:rPr>
              <a:t>•	Candidate often thinks about and suggests ways to improve existing processes</a:t>
            </a:r>
          </a:p>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11</a:t>
            </a:fld>
            <a:endParaRPr lang="en-US"/>
          </a:p>
        </p:txBody>
      </p:sp>
    </p:spTree>
    <p:extLst>
      <p:ext uri="{BB962C8B-B14F-4D97-AF65-F5344CB8AC3E}">
        <p14:creationId xmlns:p14="http://schemas.microsoft.com/office/powerpoint/2010/main" val="34476265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companies have confused hiring for culture fit with hiring</a:t>
            </a:r>
            <a:r>
              <a:rPr lang="en-US" baseline="0" dirty="0" smtClean="0"/>
              <a:t> people who are all the same. This is incorrect. Culture fit refers to desired behaviors that reinforce the company’s core values. Companies must have a diversity of perspectives or risk such vulnerabilities as blind spots in decision making and the inability to relate to customers. </a:t>
            </a:r>
          </a:p>
          <a:p>
            <a:endParaRPr lang="en-US" dirty="0" smtClean="0"/>
          </a:p>
          <a:p>
            <a:r>
              <a:rPr lang="en-US" dirty="0" smtClean="0"/>
              <a:t>“</a:t>
            </a:r>
            <a:r>
              <a:rPr lang="en-US" sz="1200" b="0" i="0" kern="1200" dirty="0" smtClean="0">
                <a:solidFill>
                  <a:schemeClr val="tx1"/>
                </a:solidFill>
                <a:effectLst/>
                <a:latin typeface="+mn-lt"/>
                <a:ea typeface="+mn-ea"/>
                <a:cs typeface="+mn-cs"/>
              </a:rPr>
              <a:t>Diversity enhances creativity. It encourages the search for novel information and perspectives, leading to better decision making and problem solving. Diversity can improve the bottom line of companies and lead to unfettered discoveries and breakthrough innovations. Even simply being exposed to diversity can change the way you think.” – (from Scientific American article, “How Diversity Makes Us Smarter”</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“Diversity jolts us into cognitive action in ways that homogeneity simply does not.” (“How Diversity makes Us Smarter”)</a:t>
            </a:r>
          </a:p>
          <a:p>
            <a:endParaRPr lang="en-US" sz="1200" b="0" i="0" kern="1200" dirty="0" smtClean="0">
              <a:solidFill>
                <a:schemeClr val="tx1"/>
              </a:solidFill>
              <a:effectLst/>
              <a:latin typeface="+mn-lt"/>
              <a:ea typeface="+mn-ea"/>
              <a:cs typeface="+mn-cs"/>
            </a:endParaRPr>
          </a:p>
          <a:p>
            <a:r>
              <a:rPr lang="en-US" sz="2400" dirty="0" smtClean="0">
                <a:solidFill>
                  <a:schemeClr val="tx1">
                    <a:lumMod val="65000"/>
                    <a:lumOff val="35000"/>
                  </a:schemeClr>
                </a:solidFill>
              </a:rPr>
              <a:t>Diversity may include employees of:</a:t>
            </a:r>
          </a:p>
          <a:p>
            <a:pPr marL="1371600" lvl="1" indent="-457200">
              <a:spcAft>
                <a:spcPts val="600"/>
              </a:spcAft>
              <a:buFont typeface="Arial" panose="020B0604020202020204" pitchFamily="34" charset="0"/>
              <a:buChar char="•"/>
            </a:pPr>
            <a:r>
              <a:rPr lang="en-US" sz="2400" dirty="0" smtClean="0">
                <a:solidFill>
                  <a:schemeClr val="tx1">
                    <a:lumMod val="65000"/>
                    <a:lumOff val="35000"/>
                  </a:schemeClr>
                </a:solidFill>
              </a:rPr>
              <a:t>Different racial/ethnic groups/languages</a:t>
            </a:r>
          </a:p>
          <a:p>
            <a:pPr marL="1371600" lvl="1" indent="-457200">
              <a:spcAft>
                <a:spcPts val="600"/>
              </a:spcAft>
              <a:buFont typeface="Arial" panose="020B0604020202020204" pitchFamily="34" charset="0"/>
              <a:buChar char="•"/>
            </a:pPr>
            <a:r>
              <a:rPr lang="en-US" sz="2400" dirty="0" smtClean="0">
                <a:solidFill>
                  <a:schemeClr val="tx1">
                    <a:lumMod val="65000"/>
                    <a:lumOff val="35000"/>
                  </a:schemeClr>
                </a:solidFill>
              </a:rPr>
              <a:t>Different ages/generations</a:t>
            </a:r>
          </a:p>
          <a:p>
            <a:pPr marL="1371600" lvl="1" indent="-457200">
              <a:spcAft>
                <a:spcPts val="600"/>
              </a:spcAft>
              <a:buFont typeface="Arial" panose="020B0604020202020204" pitchFamily="34" charset="0"/>
              <a:buChar char="•"/>
            </a:pPr>
            <a:r>
              <a:rPr lang="en-US" sz="2400" dirty="0" smtClean="0">
                <a:solidFill>
                  <a:schemeClr val="tx1">
                    <a:lumMod val="65000"/>
                    <a:lumOff val="35000"/>
                  </a:schemeClr>
                </a:solidFill>
              </a:rPr>
              <a:t>Different genders</a:t>
            </a:r>
          </a:p>
          <a:p>
            <a:pPr marL="1371600" lvl="1" indent="-457200">
              <a:spcAft>
                <a:spcPts val="600"/>
              </a:spcAft>
              <a:buFont typeface="Arial" panose="020B0604020202020204" pitchFamily="34" charset="0"/>
              <a:buChar char="•"/>
            </a:pPr>
            <a:r>
              <a:rPr lang="en-US" sz="2400" dirty="0" smtClean="0">
                <a:solidFill>
                  <a:schemeClr val="tx1">
                    <a:lumMod val="65000"/>
                    <a:lumOff val="35000"/>
                  </a:schemeClr>
                </a:solidFill>
              </a:rPr>
              <a:t>Differently abled</a:t>
            </a:r>
          </a:p>
          <a:p>
            <a:pPr marL="1371600" lvl="1" indent="-457200">
              <a:spcAft>
                <a:spcPts val="600"/>
              </a:spcAft>
              <a:buFont typeface="Arial" panose="020B0604020202020204" pitchFamily="34" charset="0"/>
              <a:buChar char="•"/>
            </a:pPr>
            <a:r>
              <a:rPr lang="en-US" sz="2400" dirty="0" smtClean="0">
                <a:solidFill>
                  <a:schemeClr val="tx1">
                    <a:lumMod val="65000"/>
                    <a:lumOff val="35000"/>
                  </a:schemeClr>
                </a:solidFill>
              </a:rPr>
              <a:t>Different socioeconomic status – LMI</a:t>
            </a:r>
          </a:p>
          <a:p>
            <a:pPr marL="1371600" lvl="1" indent="-457200">
              <a:spcAft>
                <a:spcPts val="600"/>
              </a:spcAft>
              <a:buFont typeface="Arial" panose="020B0604020202020204" pitchFamily="34" charset="0"/>
              <a:buChar char="•"/>
            </a:pPr>
            <a:r>
              <a:rPr lang="en-US" sz="2400" dirty="0" smtClean="0">
                <a:solidFill>
                  <a:schemeClr val="tx1">
                    <a:lumMod val="65000"/>
                    <a:lumOff val="35000"/>
                  </a:schemeClr>
                </a:solidFill>
              </a:rPr>
              <a:t>Different sexual</a:t>
            </a:r>
            <a:r>
              <a:rPr lang="en-US" sz="2400" baseline="0" dirty="0" smtClean="0">
                <a:solidFill>
                  <a:schemeClr val="tx1">
                    <a:lumMod val="65000"/>
                    <a:lumOff val="35000"/>
                  </a:schemeClr>
                </a:solidFill>
              </a:rPr>
              <a:t> orientations</a:t>
            </a:r>
            <a:endParaRPr lang="en-US" sz="2400" dirty="0" smtClean="0">
              <a:solidFill>
                <a:schemeClr val="tx1">
                  <a:lumMod val="65000"/>
                  <a:lumOff val="35000"/>
                </a:schemeClr>
              </a:solidFill>
            </a:endParaRPr>
          </a:p>
          <a:p>
            <a:pPr marL="1371600" lvl="1" indent="-457200">
              <a:spcAft>
                <a:spcPts val="600"/>
              </a:spcAft>
              <a:buFont typeface="Arial" panose="020B0604020202020204" pitchFamily="34" charset="0"/>
              <a:buChar char="•"/>
            </a:pPr>
            <a:r>
              <a:rPr lang="en-US" sz="2400" dirty="0" smtClean="0">
                <a:solidFill>
                  <a:schemeClr val="tx1">
                    <a:lumMod val="65000"/>
                    <a:lumOff val="35000"/>
                  </a:schemeClr>
                </a:solidFill>
              </a:rPr>
              <a:t>Formerly incarcerated</a:t>
            </a:r>
          </a:p>
          <a:p>
            <a:pPr marL="914400" indent="-457200">
              <a:spcAft>
                <a:spcPts val="600"/>
              </a:spcAft>
              <a:buFont typeface="Arial" panose="020B0604020202020204" pitchFamily="34" charset="0"/>
              <a:buChar char="•"/>
            </a:pPr>
            <a:endParaRPr lang="en-US" sz="2400" dirty="0" smtClean="0">
              <a:solidFill>
                <a:schemeClr val="tx1">
                  <a:lumMod val="65000"/>
                  <a:lumOff val="35000"/>
                </a:schemeClr>
              </a:solidFill>
            </a:endParaRPr>
          </a:p>
          <a:p>
            <a:pPr marL="457200" indent="0">
              <a:spcAft>
                <a:spcPts val="600"/>
              </a:spcAft>
              <a:buFont typeface="Arial" panose="020B0604020202020204" pitchFamily="34" charset="0"/>
              <a:buNone/>
            </a:pPr>
            <a:r>
              <a:rPr lang="en-US" sz="2400" dirty="0" smtClean="0">
                <a:solidFill>
                  <a:schemeClr val="tx1">
                    <a:lumMod val="65000"/>
                    <a:lumOff val="35000"/>
                  </a:schemeClr>
                </a:solidFill>
              </a:rPr>
              <a:t>Pursue not only diversity but also inclusion:</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Diversity: diverse groups are employed</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Inclusion: all feel valued, respected, able to use their abilities to the fullest</a:t>
            </a:r>
          </a:p>
          <a:p>
            <a:pPr marL="1371600" lvl="1" indent="-457200">
              <a:spcAft>
                <a:spcPts val="600"/>
              </a:spcAft>
              <a:buFont typeface="Courier New" panose="02070309020205020404" pitchFamily="49" charset="0"/>
              <a:buChar char="o"/>
            </a:pPr>
            <a:endParaRPr lang="en-US" sz="2400" dirty="0" smtClean="0">
              <a:solidFill>
                <a:schemeClr val="tx1">
                  <a:lumMod val="65000"/>
                  <a:lumOff val="35000"/>
                </a:schemeClr>
              </a:solidFill>
            </a:endParaRPr>
          </a:p>
          <a:p>
            <a:pPr marL="914400" lvl="1" indent="0">
              <a:spcAft>
                <a:spcPts val="600"/>
              </a:spcAft>
              <a:buFont typeface="Courier New" panose="02070309020205020404" pitchFamily="49" charset="0"/>
              <a:buNone/>
            </a:pPr>
            <a:r>
              <a:rPr lang="en-US" sz="2400" dirty="0" smtClean="0">
                <a:solidFill>
                  <a:schemeClr val="tx1">
                    <a:lumMod val="65000"/>
                    <a:lumOff val="35000"/>
                  </a:schemeClr>
                </a:solidFill>
              </a:rPr>
              <a:t>Treat employees fairly, not equally (which may ignore legitimate differences)</a:t>
            </a:r>
          </a:p>
          <a:p>
            <a:pPr marL="1828800" lvl="2" indent="-457200">
              <a:spcAft>
                <a:spcPts val="600"/>
              </a:spcAft>
              <a:buFont typeface="Courier New" panose="02070309020205020404" pitchFamily="49" charset="0"/>
              <a:buChar char="o"/>
            </a:pPr>
            <a:r>
              <a:rPr lang="en-US" sz="2400" dirty="0" smtClean="0">
                <a:solidFill>
                  <a:schemeClr val="tx1">
                    <a:lumMod val="65000"/>
                    <a:lumOff val="35000"/>
                  </a:schemeClr>
                </a:solidFill>
              </a:rPr>
              <a:t>Celebrate differences and level the playing field</a:t>
            </a:r>
          </a:p>
          <a:p>
            <a:pPr marL="1371600" lvl="1" indent="-457200">
              <a:spcAft>
                <a:spcPts val="600"/>
              </a:spcAft>
              <a:buFont typeface="Arial" panose="020B0604020202020204" pitchFamily="34" charset="0"/>
              <a:buChar char="•"/>
            </a:pPr>
            <a:r>
              <a:rPr lang="en-US" sz="2400" dirty="0" smtClean="0">
                <a:solidFill>
                  <a:schemeClr val="tx1">
                    <a:lumMod val="65000"/>
                    <a:lumOff val="35000"/>
                  </a:schemeClr>
                </a:solidFill>
              </a:rPr>
              <a:t>Ask: does the workforce reflect the diversity of the wider community?</a:t>
            </a:r>
          </a:p>
          <a:p>
            <a:pPr marL="1371600" lvl="1" indent="-457200">
              <a:spcAft>
                <a:spcPts val="600"/>
              </a:spcAft>
              <a:buFont typeface="Arial" panose="020B0604020202020204" pitchFamily="34" charset="0"/>
              <a:buChar char="•"/>
            </a:pPr>
            <a:r>
              <a:rPr lang="en-US" sz="2400" dirty="0" smtClean="0">
                <a:solidFill>
                  <a:schemeClr val="tx1">
                    <a:lumMod val="65000"/>
                    <a:lumOff val="35000"/>
                  </a:schemeClr>
                </a:solidFill>
              </a:rPr>
              <a:t>Measure progress in becoming more diverse and inclusive</a:t>
            </a:r>
          </a:p>
          <a:p>
            <a:pPr marL="1371600" lvl="1" indent="-457200">
              <a:spcAft>
                <a:spcPts val="600"/>
              </a:spcAft>
              <a:buFont typeface="Arial" panose="020B0604020202020204" pitchFamily="34" charset="0"/>
              <a:buChar char="•"/>
            </a:pPr>
            <a:r>
              <a:rPr lang="en-US" sz="2400" dirty="0" smtClean="0">
                <a:solidFill>
                  <a:schemeClr val="tx1">
                    <a:lumMod val="65000"/>
                    <a:lumOff val="35000"/>
                  </a:schemeClr>
                </a:solidFill>
              </a:rPr>
              <a:t>Reward employees for recruiting skilled connections and promote from within</a:t>
            </a:r>
            <a:endParaRPr lang="en-US" sz="1200" b="0" i="0" kern="1200" dirty="0" smtClean="0">
              <a:solidFill>
                <a:schemeClr val="tx1"/>
              </a:solidFill>
              <a:effectLst/>
              <a:latin typeface="+mn-lt"/>
              <a:ea typeface="+mn-ea"/>
              <a:cs typeface="+mn-cs"/>
            </a:endParaRPr>
          </a:p>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12</a:t>
            </a:fld>
            <a:endParaRPr lang="en-US"/>
          </a:p>
        </p:txBody>
      </p:sp>
    </p:spTree>
    <p:extLst>
      <p:ext uri="{BB962C8B-B14F-4D97-AF65-F5344CB8AC3E}">
        <p14:creationId xmlns:p14="http://schemas.microsoft.com/office/powerpoint/2010/main" val="440483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Check in about where</a:t>
            </a:r>
            <a:r>
              <a:rPr lang="en-US" baseline="0" dirty="0" smtClean="0"/>
              <a:t> they are now</a:t>
            </a:r>
          </a:p>
          <a:p>
            <a:pPr marL="171450" indent="-171450">
              <a:buFont typeface="Arial" panose="020B0604020202020204" pitchFamily="34" charset="0"/>
              <a:buChar char="•"/>
            </a:pPr>
            <a:r>
              <a:rPr lang="en-US" baseline="0" dirty="0" smtClean="0"/>
              <a:t>Using culture foundation they’ve already set, how can pursuing diversity help them move forward?</a:t>
            </a:r>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13</a:t>
            </a:fld>
            <a:endParaRPr lang="en-US"/>
          </a:p>
        </p:txBody>
      </p:sp>
    </p:spTree>
    <p:extLst>
      <p:ext uri="{BB962C8B-B14F-4D97-AF65-F5344CB8AC3E}">
        <p14:creationId xmlns:p14="http://schemas.microsoft.com/office/powerpoint/2010/main" val="41830873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was the unconscious bias exercise? How might this relate to decisions made</a:t>
            </a:r>
            <a:r>
              <a:rPr lang="en-US" baseline="0" dirty="0" smtClean="0"/>
              <a:t> about hiring and promoting a diverse team?</a:t>
            </a:r>
            <a:endParaRPr lang="en-US" dirty="0" smtClean="0"/>
          </a:p>
          <a:p>
            <a:endParaRPr lang="en-US" dirty="0" smtClean="0"/>
          </a:p>
          <a:p>
            <a:r>
              <a:rPr lang="en-US" dirty="0" smtClean="0"/>
              <a:t>Ways to avoid</a:t>
            </a:r>
            <a:r>
              <a:rPr lang="en-US" baseline="0" dirty="0" smtClean="0"/>
              <a:t> hiring bias could include:</a:t>
            </a:r>
          </a:p>
          <a:p>
            <a:pPr marL="171450" indent="-171450">
              <a:buFont typeface="Arial" panose="020B0604020202020204" pitchFamily="34" charset="0"/>
              <a:buChar char="•"/>
            </a:pPr>
            <a:r>
              <a:rPr lang="en-US" baseline="0" dirty="0" smtClean="0"/>
              <a:t>“Blind auditions” and skill based tests when hiring using apps such as </a:t>
            </a:r>
            <a:r>
              <a:rPr lang="en-US" b="1" baseline="0" dirty="0" err="1" smtClean="0"/>
              <a:t>GapJumpers</a:t>
            </a:r>
            <a:r>
              <a:rPr lang="en-US" b="0" baseline="0" dirty="0" smtClean="0"/>
              <a:t> and </a:t>
            </a:r>
            <a:r>
              <a:rPr lang="en-US" b="1" baseline="0" dirty="0" smtClean="0"/>
              <a:t>Search Party </a:t>
            </a:r>
            <a:r>
              <a:rPr lang="en-US" b="0" baseline="0" dirty="0" smtClean="0"/>
              <a:t> and </a:t>
            </a:r>
            <a:r>
              <a:rPr lang="en-US" b="1" baseline="0" dirty="0" err="1" smtClean="0"/>
              <a:t>Blendoor</a:t>
            </a:r>
            <a:r>
              <a:rPr lang="en-US" b="0" baseline="0" dirty="0" smtClean="0"/>
              <a:t> (allows employers to assess skills and experience without seeing name, gender, ethnicity, schools attended</a:t>
            </a:r>
          </a:p>
          <a:p>
            <a:pPr marL="171450" indent="-171450">
              <a:buFont typeface="Arial" panose="020B0604020202020204" pitchFamily="34" charset="0"/>
              <a:buChar char="•"/>
            </a:pPr>
            <a:r>
              <a:rPr lang="en-US" b="0" baseline="0" dirty="0" smtClean="0"/>
              <a:t>Implicit Association Tests developed at Harvard at </a:t>
            </a:r>
            <a:r>
              <a:rPr lang="en-US" b="1" baseline="0" dirty="0" smtClean="0"/>
              <a:t>Project Implicit </a:t>
            </a:r>
            <a:r>
              <a:rPr lang="en-US" b="0" baseline="0" dirty="0" smtClean="0"/>
              <a:t>can help employers uncover hidden biases against people of different genders or ethnicities</a:t>
            </a:r>
          </a:p>
          <a:p>
            <a:pPr marL="171450" indent="-171450">
              <a:buFont typeface="Arial" panose="020B0604020202020204" pitchFamily="34" charset="0"/>
              <a:buChar char="•"/>
            </a:pPr>
            <a:r>
              <a:rPr lang="en-US" b="0" baseline="0" dirty="0" smtClean="0"/>
              <a:t>Develop a rubric to rate applicants – don’t just “trust your gut”</a:t>
            </a:r>
          </a:p>
          <a:p>
            <a:pPr marL="171450" indent="-171450">
              <a:buFont typeface="Arial" panose="020B0604020202020204" pitchFamily="34" charset="0"/>
              <a:buChar char="•"/>
            </a:pPr>
            <a:r>
              <a:rPr lang="en-US" b="0" baseline="0" dirty="0" smtClean="0"/>
              <a:t>Take excellent notes</a:t>
            </a:r>
          </a:p>
          <a:p>
            <a:pPr marL="171450" indent="-171450">
              <a:buFont typeface="Arial" panose="020B0604020202020204" pitchFamily="34" charset="0"/>
              <a:buChar char="•"/>
            </a:pPr>
            <a:r>
              <a:rPr lang="en-US" b="0" baseline="0" dirty="0" smtClean="0"/>
              <a:t>Seek out people with personal experiences that give them the right skills (barriers – might have a person who doesn’t have formal job experience, but did caregiving and developed relevant skills) – build this into a job description</a:t>
            </a:r>
          </a:p>
          <a:p>
            <a:pPr marL="171450" indent="-171450">
              <a:buFont typeface="Arial" panose="020B0604020202020204" pitchFamily="34" charset="0"/>
              <a:buChar char="•"/>
            </a:pPr>
            <a:r>
              <a:rPr lang="en-US" b="0" baseline="0" dirty="0" smtClean="0"/>
              <a:t>Collaborative Hiring – enlist a diverse team to help with hiring in order to avoid biases such as:</a:t>
            </a:r>
          </a:p>
          <a:p>
            <a:pPr marL="628650" lvl="1" indent="-171450">
              <a:buFont typeface="Arial" panose="020B0604020202020204" pitchFamily="34" charset="0"/>
              <a:buChar char="•"/>
            </a:pPr>
            <a:r>
              <a:rPr lang="en-US" b="1" baseline="0" dirty="0" smtClean="0"/>
              <a:t>Confirmation bias</a:t>
            </a:r>
            <a:r>
              <a:rPr lang="en-US" b="0" baseline="0" dirty="0" smtClean="0"/>
              <a:t>: The tendency for people to seek out information that conforms to their preexisting views, and ignore information that goes against their views</a:t>
            </a:r>
          </a:p>
          <a:p>
            <a:pPr marL="628650" lvl="1" indent="-171450">
              <a:buFont typeface="Arial" panose="020B0604020202020204" pitchFamily="34" charset="0"/>
              <a:buChar char="•"/>
            </a:pPr>
            <a:r>
              <a:rPr lang="en-US" b="1" baseline="0" dirty="0" err="1" smtClean="0"/>
              <a:t>Ingroup</a:t>
            </a:r>
            <a:r>
              <a:rPr lang="en-US" b="1" baseline="0" dirty="0" smtClean="0"/>
              <a:t> bias</a:t>
            </a:r>
            <a:r>
              <a:rPr lang="en-US" b="0" baseline="0" dirty="0" smtClean="0"/>
              <a:t>: The tendency to favor members of your own group</a:t>
            </a:r>
          </a:p>
          <a:p>
            <a:pPr marL="628650" lvl="1" indent="-171450">
              <a:buFont typeface="Arial" panose="020B0604020202020204" pitchFamily="34" charset="0"/>
              <a:buChar char="•"/>
            </a:pPr>
            <a:r>
              <a:rPr lang="en-US" b="1" baseline="0" dirty="0" smtClean="0"/>
              <a:t>Projection bias</a:t>
            </a:r>
            <a:r>
              <a:rPr lang="en-US" b="0" baseline="0" dirty="0" smtClean="0"/>
              <a:t>: The thinking that others have the same priority, attitude or belief as you do</a:t>
            </a:r>
          </a:p>
          <a:p>
            <a:pPr marL="628650" lvl="1" indent="-171450">
              <a:buFont typeface="Arial" panose="020B0604020202020204" pitchFamily="34" charset="0"/>
              <a:buChar char="•"/>
            </a:pPr>
            <a:r>
              <a:rPr lang="en-US" b="1" baseline="0" dirty="0" smtClean="0"/>
              <a:t>Selective perception</a:t>
            </a:r>
            <a:r>
              <a:rPr lang="en-US" b="0" baseline="0" dirty="0" smtClean="0"/>
              <a:t>: The process of perceiving what we want to while </a:t>
            </a:r>
            <a:r>
              <a:rPr lang="en-US" b="0" baseline="0" dirty="0" err="1" smtClean="0"/>
              <a:t>intaking</a:t>
            </a:r>
            <a:r>
              <a:rPr lang="en-US" b="0" baseline="0" dirty="0" smtClean="0"/>
              <a:t> information, while ignoring stimuli that contradicts our beliefs or expectations</a:t>
            </a:r>
          </a:p>
          <a:p>
            <a:pPr marL="628650" lvl="1" indent="-171450">
              <a:buFont typeface="Arial" panose="020B0604020202020204" pitchFamily="34" charset="0"/>
              <a:buChar char="•"/>
            </a:pPr>
            <a:r>
              <a:rPr lang="en-US" b="1" baseline="0" dirty="0" smtClean="0"/>
              <a:t>Status quo bias</a:t>
            </a:r>
            <a:r>
              <a:rPr lang="en-US" b="0" baseline="0" dirty="0" smtClean="0"/>
              <a:t>: A preference for the current state of affairs</a:t>
            </a:r>
          </a:p>
          <a:p>
            <a:pPr marL="457200" lvl="1" indent="0">
              <a:buFont typeface="Arial" panose="020B0604020202020204" pitchFamily="34" charset="0"/>
              <a:buNone/>
            </a:pPr>
            <a:endParaRPr lang="en-US" b="0" baseline="0" dirty="0" smtClean="0"/>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endParaRPr lang="en-US" baseline="0" dirty="0" smtClean="0"/>
          </a:p>
          <a:p>
            <a:pPr marL="171450" indent="-171450">
              <a:buFont typeface="Arial" panose="020B0604020202020204" pitchFamily="34" charset="0"/>
              <a:buChar char="•"/>
            </a:pP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14</a:t>
            </a:fld>
            <a:endParaRPr lang="en-US"/>
          </a:p>
        </p:txBody>
      </p:sp>
    </p:spTree>
    <p:extLst>
      <p:ext uri="{BB962C8B-B14F-4D97-AF65-F5344CB8AC3E}">
        <p14:creationId xmlns:p14="http://schemas.microsoft.com/office/powerpoint/2010/main" val="7191666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Discussion</a:t>
            </a:r>
          </a:p>
        </p:txBody>
      </p:sp>
      <p:sp>
        <p:nvSpPr>
          <p:cNvPr id="4" name="Slide Number Placeholder 3"/>
          <p:cNvSpPr>
            <a:spLocks noGrp="1"/>
          </p:cNvSpPr>
          <p:nvPr>
            <p:ph type="sldNum" sz="quarter" idx="10"/>
          </p:nvPr>
        </p:nvSpPr>
        <p:spPr/>
        <p:txBody>
          <a:bodyPr/>
          <a:lstStyle/>
          <a:p>
            <a:fld id="{A4ED500C-9DC7-4ED4-A3A7-1DE0F3EB20E1}" type="slidenum">
              <a:rPr lang="en-US" smtClean="0"/>
              <a:t>15</a:t>
            </a:fld>
            <a:endParaRPr lang="en-US"/>
          </a:p>
        </p:txBody>
      </p:sp>
    </p:spTree>
    <p:extLst>
      <p:ext uri="{BB962C8B-B14F-4D97-AF65-F5344CB8AC3E}">
        <p14:creationId xmlns:p14="http://schemas.microsoft.com/office/powerpoint/2010/main" val="18224577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There also may be tax credits available for</a:t>
            </a:r>
            <a:r>
              <a:rPr lang="en-US" baseline="0" dirty="0" smtClean="0"/>
              <a:t> hiring those formerly incarcerated or differently abled </a:t>
            </a:r>
          </a:p>
          <a:p>
            <a:pPr marL="171450" indent="-171450">
              <a:buFont typeface="Arial" panose="020B0604020202020204" pitchFamily="34" charset="0"/>
              <a:buChar char="•"/>
            </a:pPr>
            <a:r>
              <a:rPr lang="en-US" dirty="0" smtClean="0"/>
              <a:t>Show</a:t>
            </a:r>
            <a:r>
              <a:rPr lang="en-US" baseline="0" dirty="0" smtClean="0"/>
              <a:t> Sea Hag Video</a:t>
            </a:r>
          </a:p>
          <a:p>
            <a:pPr marL="171450" indent="-171450">
              <a:buFont typeface="Arial" panose="020B0604020202020204" pitchFamily="34" charset="0"/>
              <a:buChar char="•"/>
            </a:pPr>
            <a:r>
              <a:rPr lang="en-US" baseline="0" dirty="0" smtClean="0"/>
              <a:t>Software company IC is involved with – people with autism have certain skills that give them a competitive advantage</a:t>
            </a:r>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16</a:t>
            </a:fld>
            <a:endParaRPr lang="en-US"/>
          </a:p>
        </p:txBody>
      </p:sp>
    </p:spTree>
    <p:extLst>
      <p:ext uri="{BB962C8B-B14F-4D97-AF65-F5344CB8AC3E}">
        <p14:creationId xmlns:p14="http://schemas.microsoft.com/office/powerpoint/2010/main" val="5983745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dirty="0" smtClean="0"/>
              <a:t>TWO DIVERSITY SUCCESS STORIES</a:t>
            </a:r>
          </a:p>
          <a:p>
            <a:pPr marL="171450" indent="-171450">
              <a:buFont typeface="Arial" panose="020B0604020202020204" pitchFamily="34" charset="0"/>
              <a:buChar char="•"/>
            </a:pPr>
            <a:r>
              <a:rPr lang="en-US" dirty="0" smtClean="0"/>
              <a:t>When building a distribution center in Anderson, S.C., in 2007, the company made an ambitious proposition: fill 30 percent of the 800 positions with workers who had a range of intellectual and developmental disabilities. By adapting the on-site training program to suit disabled job-seekers and by working closely with local agencies for people with disabilities, Walgreens was able to hire beyond its 30 percent target. What’s more, the company found that the center operated 20 percent more efficiently compared to others in its fleet, citing increased productivity, lower turnover and a highly motivated workforce.</a:t>
            </a:r>
          </a:p>
          <a:p>
            <a:pPr marL="171450" indent="-171450">
              <a:buFont typeface="Arial" panose="020B0604020202020204" pitchFamily="34" charset="0"/>
              <a:buChar char="•"/>
            </a:pPr>
            <a:r>
              <a:rPr lang="en-US" dirty="0" smtClean="0"/>
              <a:t>http://www.huffingtonpost.com/2016/05/03/companies-betting-diversity_n_9806622.html </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In the early 1990s, Xerox wasn’t just a company. “To Xerox” was a verb, reflecting the company’s singular focus on producing copying machines, and the dominance they held over that market. But faced with competition from digital imaging, Xerox has had to change their focus; they’re now in the business of client services. One reason they were able to weather that transition, says Xerox CEO Ursula Burns, is the diversity of their ranks — diversity of opinion, but especially race. In 1991, Paul </a:t>
            </a:r>
            <a:r>
              <a:rPr lang="en-US" dirty="0" err="1" smtClean="0"/>
              <a:t>Solman</a:t>
            </a:r>
            <a:r>
              <a:rPr lang="en-US" dirty="0" smtClean="0"/>
              <a:t> visited the company’s Rochester, New York, campus to report on what was, at the time, a fairly unique initiative: to recruit and mentor African-Americans within the company — not just to be a good corporate citizen, Burns points out, but because it made good business sense. That’s an initiative that she, herself, as an African-American female benefited from.</a:t>
            </a:r>
          </a:p>
          <a:p>
            <a:pPr marL="171450" indent="-171450">
              <a:buFont typeface="Arial" panose="020B0604020202020204" pitchFamily="34" charset="0"/>
              <a:buChar char="•"/>
            </a:pPr>
            <a:r>
              <a:rPr lang="en-US" dirty="0" smtClean="0"/>
              <a:t>But after a time, Burns says, the company woke up to the fact that African-American men were doing well for themselves at Xerox, while women — of all races — were underrepresented. Xerox’s effort to recruit and retain women was their next initiative, and it’s the reason for Paul’s return to Rochester more than 20 years later.</a:t>
            </a:r>
          </a:p>
          <a:p>
            <a:pPr marL="171450" indent="-171450">
              <a:buFont typeface="Arial" panose="020B0604020202020204" pitchFamily="34" charset="0"/>
              <a:buChar char="•"/>
            </a:pPr>
            <a:r>
              <a:rPr lang="en-US" dirty="0" smtClean="0"/>
              <a:t>What Xerox learned, Burns says, is that inclusion initiatives can’t just include one group. That’s why the company has different professional caucus groups for employees of all different demographic persuasions to help the company understand how to be more inclusive.</a:t>
            </a:r>
          </a:p>
          <a:p>
            <a:pPr marL="171450" indent="-171450">
              <a:buFont typeface="Arial" panose="020B0604020202020204" pitchFamily="34" charset="0"/>
              <a:buChar char="•"/>
            </a:pPr>
            <a:r>
              <a:rPr lang="en-US" dirty="0" smtClean="0"/>
              <a:t>But again, this isn’t just a feel-goody initiative whose story is told here to win over sympathetic viewers; it’s a business decision, says Burns, that’s vital to the survival of any company — especially tech companies</a:t>
            </a:r>
          </a:p>
          <a:p>
            <a:pPr marL="171450" indent="-171450">
              <a:buFont typeface="Arial" panose="020B0604020202020204" pitchFamily="34" charset="0"/>
              <a:buChar char="•"/>
            </a:pPr>
            <a:r>
              <a:rPr lang="en-US" dirty="0" smtClean="0"/>
              <a:t>first African American female to lead a Fortune 500 company</a:t>
            </a:r>
          </a:p>
          <a:p>
            <a:pPr marL="171450" indent="-171450">
              <a:buFont typeface="Arial" panose="020B0604020202020204" pitchFamily="34" charset="0"/>
              <a:buChar char="•"/>
            </a:pPr>
            <a:r>
              <a:rPr lang="en-US" dirty="0" smtClean="0"/>
              <a:t>http://www.pbs.org/newshour/making-sense/xerox-employees-arent-carbon-copies/</a:t>
            </a:r>
          </a:p>
        </p:txBody>
      </p:sp>
      <p:sp>
        <p:nvSpPr>
          <p:cNvPr id="4" name="Slide Number Placeholder 3"/>
          <p:cNvSpPr>
            <a:spLocks noGrp="1"/>
          </p:cNvSpPr>
          <p:nvPr>
            <p:ph type="sldNum" sz="quarter" idx="10"/>
          </p:nvPr>
        </p:nvSpPr>
        <p:spPr/>
        <p:txBody>
          <a:bodyPr/>
          <a:lstStyle/>
          <a:p>
            <a:fld id="{A4ED500C-9DC7-4ED4-A3A7-1DE0F3EB20E1}" type="slidenum">
              <a:rPr lang="en-US" smtClean="0"/>
              <a:t>17</a:t>
            </a:fld>
            <a:endParaRPr lang="en-US"/>
          </a:p>
        </p:txBody>
      </p:sp>
    </p:spTree>
    <p:extLst>
      <p:ext uri="{BB962C8B-B14F-4D97-AF65-F5344CB8AC3E}">
        <p14:creationId xmlns:p14="http://schemas.microsoft.com/office/powerpoint/2010/main" val="5983745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Neglect + micromanagement is not the recipe for good onboarding</a:t>
            </a:r>
          </a:p>
        </p:txBody>
      </p:sp>
      <p:sp>
        <p:nvSpPr>
          <p:cNvPr id="4" name="Slide Number Placeholder 3"/>
          <p:cNvSpPr>
            <a:spLocks noGrp="1"/>
          </p:cNvSpPr>
          <p:nvPr>
            <p:ph type="sldNum" sz="quarter" idx="10"/>
          </p:nvPr>
        </p:nvSpPr>
        <p:spPr/>
        <p:txBody>
          <a:bodyPr/>
          <a:lstStyle/>
          <a:p>
            <a:fld id="{A4ED500C-9DC7-4ED4-A3A7-1DE0F3EB20E1}" type="slidenum">
              <a:rPr lang="en-US" smtClean="0"/>
              <a:t>18</a:t>
            </a:fld>
            <a:endParaRPr lang="en-US"/>
          </a:p>
        </p:txBody>
      </p:sp>
    </p:spTree>
    <p:extLst>
      <p:ext uri="{BB962C8B-B14F-4D97-AF65-F5344CB8AC3E}">
        <p14:creationId xmlns:p14="http://schemas.microsoft.com/office/powerpoint/2010/main" val="3708698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a:t>
            </a:r>
            <a:r>
              <a:rPr lang="en-US" baseline="0" dirty="0" smtClean="0"/>
              <a:t> that you have hired people, what will you do to bring them onboard and mentor them effectively?</a:t>
            </a:r>
            <a:endParaRPr lang="en-US" dirty="0" smtClean="0"/>
          </a:p>
          <a:p>
            <a:r>
              <a:rPr lang="en-US" dirty="0" smtClean="0"/>
              <a:t>Some basics about peoples’ success rates being higher with good onboarding and mentorship</a:t>
            </a:r>
          </a:p>
          <a:p>
            <a:r>
              <a:rPr lang="en-US" dirty="0" smtClean="0"/>
              <a:t>Onboarding as a chance to really bring people into the culture – </a:t>
            </a:r>
            <a:r>
              <a:rPr lang="en-US" dirty="0" err="1" smtClean="0"/>
              <a:t>Zingerman’s</a:t>
            </a:r>
            <a:r>
              <a:rPr lang="en-US" dirty="0" smtClean="0"/>
              <a:t>, others – most BAG companies have people meet with founders to learn the vision of the company</a:t>
            </a:r>
          </a:p>
          <a:p>
            <a:r>
              <a:rPr lang="en-US" dirty="0" smtClean="0"/>
              <a:t>Best practices in onboarding</a:t>
            </a:r>
          </a:p>
          <a:p>
            <a:pPr marL="171450" indent="-171450">
              <a:buFont typeface="Arial" charset="0"/>
              <a:buChar char="•"/>
            </a:pPr>
            <a:r>
              <a:rPr lang="en-US" dirty="0" smtClean="0"/>
              <a:t>Not just paperwork</a:t>
            </a:r>
          </a:p>
          <a:p>
            <a:pPr marL="171450" indent="-171450">
              <a:buFont typeface="Arial" charset="0"/>
              <a:buChar char="•"/>
            </a:pPr>
            <a:r>
              <a:rPr lang="en-US" dirty="0" smtClean="0"/>
              <a:t>Assign a</a:t>
            </a:r>
            <a:r>
              <a:rPr lang="en-US" baseline="0" dirty="0" smtClean="0"/>
              <a:t> first week buddy</a:t>
            </a:r>
            <a:endParaRPr lang="en-US" dirty="0" smtClean="0"/>
          </a:p>
          <a:p>
            <a:r>
              <a:rPr lang="en-US" dirty="0" smtClean="0"/>
              <a:t>Best practices in mentorship – RL Gore</a:t>
            </a:r>
          </a:p>
          <a:p>
            <a:pPr marL="171450" indent="-171450">
              <a:buFont typeface="Arial" charset="0"/>
              <a:buChar char="•"/>
            </a:pPr>
            <a:r>
              <a:rPr lang="en-US" baseline="0" dirty="0" smtClean="0"/>
              <a:t>New hires decide to go or stay in first 6 months</a:t>
            </a:r>
          </a:p>
          <a:p>
            <a:pPr marL="171450" indent="-171450">
              <a:buFont typeface="Arial" charset="0"/>
              <a:buChar char="•"/>
            </a:pPr>
            <a:r>
              <a:rPr lang="en-US" baseline="0" dirty="0" smtClean="0"/>
              <a:t>companies with best onboarding retain 91% of </a:t>
            </a:r>
            <a:r>
              <a:rPr lang="en-US" baseline="0" dirty="0" err="1" smtClean="0"/>
              <a:t>ees</a:t>
            </a:r>
            <a:r>
              <a:rPr lang="en-US" baseline="0" dirty="0" smtClean="0"/>
              <a:t> at least through first year as compared to 30% at companies with poor onboarding </a:t>
            </a:r>
          </a:p>
          <a:p>
            <a:pPr marL="171450" indent="-171450">
              <a:buFont typeface="Arial" charset="0"/>
              <a:buChar char="•"/>
            </a:pPr>
            <a:r>
              <a:rPr lang="en-US" baseline="0" dirty="0" smtClean="0"/>
              <a:t>It’s expensive to recruit and hire – good onboarding is a retention strategy</a:t>
            </a:r>
          </a:p>
          <a:p>
            <a:pPr marL="171450" indent="-171450">
              <a:buFont typeface="Arial" charset="0"/>
              <a:buChar char="•"/>
            </a:pPr>
            <a:r>
              <a:rPr lang="en-US" baseline="0" dirty="0" smtClean="0"/>
              <a:t>SHRM: Society for Human Resources Management</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19</a:t>
            </a:fld>
            <a:endParaRPr lang="en-US"/>
          </a:p>
        </p:txBody>
      </p:sp>
    </p:spTree>
    <p:extLst>
      <p:ext uri="{BB962C8B-B14F-4D97-AF65-F5344CB8AC3E}">
        <p14:creationId xmlns:p14="http://schemas.microsoft.com/office/powerpoint/2010/main" val="766983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2</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baseline="0" dirty="0" smtClean="0">
              <a:cs typeface="Arial" panose="020B0604020202020204" pitchFamily="34" charset="0"/>
            </a:endParaRPr>
          </a:p>
        </p:txBody>
      </p:sp>
    </p:spTree>
    <p:extLst>
      <p:ext uri="{BB962C8B-B14F-4D97-AF65-F5344CB8AC3E}">
        <p14:creationId xmlns:p14="http://schemas.microsoft.com/office/powerpoint/2010/main" val="19445250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Discussion</a:t>
            </a:r>
          </a:p>
        </p:txBody>
      </p:sp>
      <p:sp>
        <p:nvSpPr>
          <p:cNvPr id="4" name="Slide Number Placeholder 3"/>
          <p:cNvSpPr>
            <a:spLocks noGrp="1"/>
          </p:cNvSpPr>
          <p:nvPr>
            <p:ph type="sldNum" sz="quarter" idx="10"/>
          </p:nvPr>
        </p:nvSpPr>
        <p:spPr/>
        <p:txBody>
          <a:bodyPr/>
          <a:lstStyle/>
          <a:p>
            <a:fld id="{A4ED500C-9DC7-4ED4-A3A7-1DE0F3EB20E1}" type="slidenum">
              <a:rPr lang="en-US" smtClean="0"/>
              <a:t>20</a:t>
            </a:fld>
            <a:endParaRPr lang="en-US"/>
          </a:p>
        </p:txBody>
      </p:sp>
    </p:spTree>
    <p:extLst>
      <p:ext uri="{BB962C8B-B14F-4D97-AF65-F5344CB8AC3E}">
        <p14:creationId xmlns:p14="http://schemas.microsoft.com/office/powerpoint/2010/main" val="26051087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If you believe you’re too busy to be concerned about onboarding, think of how much time and energy it took to find and recruit your new hire. Then consider how much time, money, and effort you would have wasted if your new hire were to quit within the first year because of a poor onboarding process.</a:t>
            </a:r>
          </a:p>
          <a:p>
            <a:pPr marL="171450" indent="-171450">
              <a:buFont typeface="Arial" panose="020B0604020202020204" pitchFamily="34" charset="0"/>
              <a:buChar char="•"/>
            </a:pPr>
            <a:r>
              <a:rPr lang="en-US" dirty="0" smtClean="0"/>
              <a:t>Aberdeen Group research</a:t>
            </a:r>
            <a:r>
              <a:rPr lang="en-US" baseline="0" dirty="0" smtClean="0"/>
              <a:t> -</a:t>
            </a:r>
            <a:r>
              <a:rPr lang="en-US" dirty="0" smtClean="0"/>
              <a:t> 86% of survey participants agree that new hires will decide to stay or leave a company within their first six months, and companies who have best-in-class onboarding programs retain 91% of their first-year employees, as opposed to only 30% retention of first-year employees by companies who lag in onboarding practices.</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Best practices:</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Have workspace ready</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Have team lunch to introduce new person</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Assign a buddy to help new person settle in and answer any questions from internet to work protocols</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Make 90 day plan with clear expectations </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Check in frequently in first few weeks to make sure the new hire has what they need to be productive</a:t>
            </a:r>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21</a:t>
            </a:fld>
            <a:endParaRPr lang="en-US"/>
          </a:p>
        </p:txBody>
      </p:sp>
    </p:spTree>
    <p:extLst>
      <p:ext uri="{BB962C8B-B14F-4D97-AF65-F5344CB8AC3E}">
        <p14:creationId xmlns:p14="http://schemas.microsoft.com/office/powerpoint/2010/main" val="40478616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err="1" smtClean="0"/>
              <a:t>Zingerman’s</a:t>
            </a:r>
            <a:r>
              <a:rPr lang="en-US" dirty="0" smtClean="0"/>
              <a:t> has clear framework in which to operate,</a:t>
            </a:r>
            <a:r>
              <a:rPr lang="en-US" baseline="0" dirty="0" smtClean="0"/>
              <a:t> including </a:t>
            </a:r>
            <a:r>
              <a:rPr lang="en-US" dirty="0" smtClean="0"/>
              <a:t>3 Steps to Great Service, 10 Rules of </a:t>
            </a:r>
            <a:r>
              <a:rPr lang="en-US" dirty="0" err="1" smtClean="0"/>
              <a:t>ZCoB</a:t>
            </a:r>
            <a:r>
              <a:rPr lang="en-US" dirty="0" smtClean="0"/>
              <a:t> Finance, the 4 Steps to Productive Resolution of Differences, the 5 Steps to Effectively Handling Customer Complaints, and many others.</a:t>
            </a:r>
          </a:p>
          <a:p>
            <a:pPr marL="171450" indent="-171450">
              <a:buFont typeface="Arial" panose="020B0604020202020204" pitchFamily="34" charset="0"/>
              <a:buChar char="•"/>
            </a:pPr>
            <a:r>
              <a:rPr lang="en-US" dirty="0" smtClean="0"/>
              <a:t>These contain rules of thumb to help employees in specific situations, but even more importantly, they give them a common vocabulary.</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W.L. Gore, makers of Gore-Tex, very flat management</a:t>
            </a:r>
          </a:p>
          <a:p>
            <a:pPr marL="171450" indent="-171450">
              <a:buFont typeface="Arial" panose="020B0604020202020204" pitchFamily="34" charset="0"/>
              <a:buChar char="•"/>
            </a:pPr>
            <a:r>
              <a:rPr lang="en-US" dirty="0" smtClean="0"/>
              <a:t>Gore’s philosophy is that individuals don’t need close supervision; what they need is mentoring and support.  Each new associate is assigned a sponsor to decode the jargon, demystify the lattice, and circulate him or her among several teams, helping find a good fit between his or her skills and the needs of a particular team. A sponsor makes a personal commitment to an associate’s development and success. As the organization has grown, teams of sponsors have begun to meet annually,  to take a broader look at the possibilities for the associates under their guidance. Associates are free to seek out a new sponsor if they wish.</a:t>
            </a:r>
          </a:p>
        </p:txBody>
      </p:sp>
      <p:sp>
        <p:nvSpPr>
          <p:cNvPr id="4" name="Slide Number Placeholder 3"/>
          <p:cNvSpPr>
            <a:spLocks noGrp="1"/>
          </p:cNvSpPr>
          <p:nvPr>
            <p:ph type="sldNum" sz="quarter" idx="10"/>
          </p:nvPr>
        </p:nvSpPr>
        <p:spPr/>
        <p:txBody>
          <a:bodyPr/>
          <a:lstStyle/>
          <a:p>
            <a:fld id="{A4ED500C-9DC7-4ED4-A3A7-1DE0F3EB20E1}" type="slidenum">
              <a:rPr lang="en-US" smtClean="0"/>
              <a:t>22</a:t>
            </a:fld>
            <a:endParaRPr lang="en-US"/>
          </a:p>
        </p:txBody>
      </p:sp>
    </p:spTree>
    <p:extLst>
      <p:ext uri="{BB962C8B-B14F-4D97-AF65-F5344CB8AC3E}">
        <p14:creationId xmlns:p14="http://schemas.microsoft.com/office/powerpoint/2010/main" val="20210150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Discussion</a:t>
            </a:r>
          </a:p>
        </p:txBody>
      </p:sp>
      <p:sp>
        <p:nvSpPr>
          <p:cNvPr id="4" name="Slide Number Placeholder 3"/>
          <p:cNvSpPr>
            <a:spLocks noGrp="1"/>
          </p:cNvSpPr>
          <p:nvPr>
            <p:ph type="sldNum" sz="quarter" idx="10"/>
          </p:nvPr>
        </p:nvSpPr>
        <p:spPr/>
        <p:txBody>
          <a:bodyPr/>
          <a:lstStyle/>
          <a:p>
            <a:fld id="{A4ED500C-9DC7-4ED4-A3A7-1DE0F3EB20E1}" type="slidenum">
              <a:rPr lang="en-US" smtClean="0"/>
              <a:t>23</a:t>
            </a:fld>
            <a:endParaRPr lang="en-US"/>
          </a:p>
        </p:txBody>
      </p:sp>
    </p:spTree>
    <p:extLst>
      <p:ext uri="{BB962C8B-B14F-4D97-AF65-F5344CB8AC3E}">
        <p14:creationId xmlns:p14="http://schemas.microsoft.com/office/powerpoint/2010/main" val="28438938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24</a:t>
            </a:fld>
            <a:endParaRPr lang="en-US"/>
          </a:p>
        </p:txBody>
      </p:sp>
    </p:spTree>
    <p:extLst>
      <p:ext uri="{BB962C8B-B14F-4D97-AF65-F5344CB8AC3E}">
        <p14:creationId xmlns:p14="http://schemas.microsoft.com/office/powerpoint/2010/main" val="40058170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smtClean="0"/>
              <a:t>Zingermans</a:t>
            </a:r>
            <a:r>
              <a:rPr lang="en-US" dirty="0" smtClean="0"/>
              <a:t>:</a:t>
            </a:r>
          </a:p>
          <a:p>
            <a:pPr marL="171450" indent="-171450">
              <a:buFont typeface="Arial" panose="020B0604020202020204" pitchFamily="34" charset="0"/>
              <a:buChar char="•"/>
            </a:pPr>
            <a:r>
              <a:rPr lang="en-US" dirty="0" smtClean="0"/>
              <a:t>You can be both exceedingly appreciative of achievement to date and still be driven to make things better</a:t>
            </a:r>
          </a:p>
          <a:p>
            <a:pPr marL="171450" indent="-171450">
              <a:buFont typeface="Arial" panose="020B0604020202020204" pitchFamily="34" charset="0"/>
              <a:buChar char="•"/>
            </a:pPr>
            <a:r>
              <a:rPr lang="en-US" dirty="0" smtClean="0"/>
              <a:t>Commitment to recognize and reward everyone who meets or exceeds expectations</a:t>
            </a:r>
          </a:p>
          <a:p>
            <a:pPr marL="171450" indent="-171450">
              <a:buFont typeface="Arial" panose="020B0604020202020204" pitchFamily="34" charset="0"/>
              <a:buChar char="•"/>
            </a:pPr>
            <a:r>
              <a:rPr lang="en-US" dirty="0" smtClean="0"/>
              <a:t>The 4-to-1 Ratio: We attempt to deliver a daily average of four parts praise to one part constructive criticism</a:t>
            </a:r>
          </a:p>
          <a:p>
            <a:pPr marL="171450" indent="-171450">
              <a:buFont typeface="Arial" panose="020B0604020202020204" pitchFamily="34" charset="0"/>
              <a:buChar char="•"/>
            </a:pPr>
            <a:r>
              <a:rPr lang="en-US" dirty="0" smtClean="0"/>
              <a:t>A few minutes of appreciations</a:t>
            </a:r>
            <a:r>
              <a:rPr lang="en-US" baseline="0" dirty="0" smtClean="0"/>
              <a:t> at the end of every meeting</a:t>
            </a:r>
          </a:p>
          <a:p>
            <a:pPr marL="171450" indent="-171450">
              <a:buFont typeface="Arial" panose="020B0604020202020204" pitchFamily="34" charset="0"/>
              <a:buChar char="•"/>
            </a:pPr>
            <a:r>
              <a:rPr lang="en-US" baseline="0" dirty="0" smtClean="0"/>
              <a:t>Code Greens – capture and pass on good feedback from customers</a:t>
            </a:r>
          </a:p>
          <a:p>
            <a:pPr marL="171450" indent="-171450">
              <a:buFont typeface="Arial" panose="020B0604020202020204" pitchFamily="34" charset="0"/>
              <a:buChar char="•"/>
            </a:pPr>
            <a:endParaRPr lang="en-US" baseline="0" dirty="0" smtClean="0"/>
          </a:p>
          <a:p>
            <a:pPr marL="0" indent="0">
              <a:buFont typeface="Arial" panose="020B0604020202020204" pitchFamily="34" charset="0"/>
              <a:buNone/>
            </a:pPr>
            <a:r>
              <a:rPr lang="en-US" b="1" baseline="0" dirty="0" smtClean="0"/>
              <a:t>Zappos:</a:t>
            </a:r>
          </a:p>
          <a:p>
            <a:pPr marL="171450" indent="-171450">
              <a:buFont typeface="Arial" panose="020B0604020202020204" pitchFamily="34" charset="0"/>
              <a:buChar char="•"/>
            </a:pPr>
            <a:r>
              <a:rPr lang="en-US" baseline="0" dirty="0" smtClean="0"/>
              <a:t>Graduation ceremony: new hires get a certificate, air horns, play Pomp and Circumstance – they are now officially part of the family</a:t>
            </a:r>
          </a:p>
          <a:p>
            <a:pPr marL="171450" indent="-171450">
              <a:buFont typeface="Arial" panose="020B0604020202020204" pitchFamily="34" charset="0"/>
              <a:buChar char="•"/>
            </a:pPr>
            <a:r>
              <a:rPr lang="en-US" baseline="0" dirty="0" smtClean="0"/>
              <a:t>Continuously celebrate wins at every level, from the individual to the department to the company as a whole. Many departments have a bell hanging in their area that can be used to announce goals that have been met or to thank others. </a:t>
            </a:r>
          </a:p>
          <a:p>
            <a:pPr marL="171450" indent="-171450">
              <a:buFont typeface="Arial" panose="020B0604020202020204" pitchFamily="34" charset="0"/>
              <a:buChar char="•"/>
            </a:pPr>
            <a:r>
              <a:rPr lang="en-US" baseline="0" dirty="0" smtClean="0"/>
              <a:t>Every week we send a “props” email with the latest customer compliments. When we meet big goals, such as a million-dollar sales record, we have a parade through the building, often with costumes. And every time we hit a new million dollar sales mark we celebrate with a T-shirt. The Finance and Merchandising departments have a quarterly celebration and give awards for successes. And big company-wide successes are usually announced by an email blast followed by an impromptu happy hour. </a:t>
            </a:r>
          </a:p>
          <a:p>
            <a:pPr marL="171450" indent="-171450">
              <a:buFont typeface="Arial" panose="020B0604020202020204" pitchFamily="34" charset="0"/>
              <a:buChar char="•"/>
            </a:pPr>
            <a:r>
              <a:rPr lang="en-US" dirty="0" smtClean="0"/>
              <a:t>Every team gets a set amount per person per month for team building. Teams can use these funds as they wish – some go offsite every month, and others every quarter.</a:t>
            </a:r>
          </a:p>
        </p:txBody>
      </p:sp>
      <p:sp>
        <p:nvSpPr>
          <p:cNvPr id="4" name="Slide Number Placeholder 3"/>
          <p:cNvSpPr>
            <a:spLocks noGrp="1"/>
          </p:cNvSpPr>
          <p:nvPr>
            <p:ph type="sldNum" sz="quarter" idx="10"/>
          </p:nvPr>
        </p:nvSpPr>
        <p:spPr/>
        <p:txBody>
          <a:bodyPr/>
          <a:lstStyle/>
          <a:p>
            <a:fld id="{A4ED500C-9DC7-4ED4-A3A7-1DE0F3EB20E1}" type="slidenum">
              <a:rPr lang="en-US" smtClean="0"/>
              <a:t>25</a:t>
            </a:fld>
            <a:endParaRPr lang="en-US"/>
          </a:p>
        </p:txBody>
      </p:sp>
    </p:spTree>
    <p:extLst>
      <p:ext uri="{BB962C8B-B14F-4D97-AF65-F5344CB8AC3E}">
        <p14:creationId xmlns:p14="http://schemas.microsoft.com/office/powerpoint/2010/main" val="7712048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Discussion</a:t>
            </a:r>
          </a:p>
        </p:txBody>
      </p:sp>
      <p:sp>
        <p:nvSpPr>
          <p:cNvPr id="4" name="Slide Number Placeholder 3"/>
          <p:cNvSpPr>
            <a:spLocks noGrp="1"/>
          </p:cNvSpPr>
          <p:nvPr>
            <p:ph type="sldNum" sz="quarter" idx="10"/>
          </p:nvPr>
        </p:nvSpPr>
        <p:spPr/>
        <p:txBody>
          <a:bodyPr/>
          <a:lstStyle/>
          <a:p>
            <a:fld id="{A4ED500C-9DC7-4ED4-A3A7-1DE0F3EB20E1}" type="slidenum">
              <a:rPr lang="en-US" smtClean="0"/>
              <a:t>26</a:t>
            </a:fld>
            <a:endParaRPr lang="en-US"/>
          </a:p>
        </p:txBody>
      </p:sp>
    </p:spTree>
    <p:extLst>
      <p:ext uri="{BB962C8B-B14F-4D97-AF65-F5344CB8AC3E}">
        <p14:creationId xmlns:p14="http://schemas.microsoft.com/office/powerpoint/2010/main" val="32176398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Every aspect of communication and behavior—from company-wide meetings to the tone set in corporate events and employee interviews—should broadcast your culture and shape the vision you have for the company. Make sure your employees (especially senior leaders) are advocates for your culture and incorporate it into everything from weekly meetings to interviews with potential employees.</a:t>
            </a:r>
          </a:p>
        </p:txBody>
      </p:sp>
      <p:sp>
        <p:nvSpPr>
          <p:cNvPr id="4" name="Slide Number Placeholder 3"/>
          <p:cNvSpPr>
            <a:spLocks noGrp="1"/>
          </p:cNvSpPr>
          <p:nvPr>
            <p:ph type="sldNum" sz="quarter" idx="10"/>
          </p:nvPr>
        </p:nvSpPr>
        <p:spPr/>
        <p:txBody>
          <a:bodyPr/>
          <a:lstStyle/>
          <a:p>
            <a:fld id="{A4ED500C-9DC7-4ED4-A3A7-1DE0F3EB20E1}" type="slidenum">
              <a:rPr lang="en-US" smtClean="0"/>
              <a:t>27</a:t>
            </a:fld>
            <a:endParaRPr lang="en-US"/>
          </a:p>
        </p:txBody>
      </p:sp>
    </p:spTree>
    <p:extLst>
      <p:ext uri="{BB962C8B-B14F-4D97-AF65-F5344CB8AC3E}">
        <p14:creationId xmlns:p14="http://schemas.microsoft.com/office/powerpoint/2010/main" val="24159238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err="1" smtClean="0">
                <a:solidFill>
                  <a:schemeClr val="tx1"/>
                </a:solidFill>
                <a:effectLst/>
                <a:latin typeface="+mn-lt"/>
                <a:ea typeface="+mn-ea"/>
                <a:cs typeface="+mn-cs"/>
              </a:rPr>
              <a:t>Warby</a:t>
            </a:r>
            <a:r>
              <a:rPr lang="en-US" sz="1200" b="1" kern="1200" dirty="0" smtClean="0">
                <a:solidFill>
                  <a:schemeClr val="tx1"/>
                </a:solidFill>
                <a:effectLst/>
                <a:latin typeface="+mn-lt"/>
                <a:ea typeface="+mn-ea"/>
                <a:cs typeface="+mn-cs"/>
              </a:rPr>
              <a:t> Parker</a:t>
            </a:r>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70 people</a:t>
            </a:r>
          </a:p>
          <a:p>
            <a:pPr lvl="0"/>
            <a:r>
              <a:rPr lang="en-US" sz="1200" kern="1200" dirty="0" smtClean="0">
                <a:solidFill>
                  <a:schemeClr val="tx1"/>
                </a:solidFill>
                <a:effectLst/>
                <a:latin typeface="+mn-lt"/>
                <a:ea typeface="+mn-ea"/>
                <a:cs typeface="+mn-cs"/>
              </a:rPr>
              <a:t>Intentional about culture -  have culture team that plans events and outings</a:t>
            </a:r>
          </a:p>
          <a:p>
            <a:pPr lvl="0"/>
            <a:r>
              <a:rPr lang="en-US" sz="1200" kern="1200" dirty="0" smtClean="0">
                <a:solidFill>
                  <a:schemeClr val="tx1"/>
                </a:solidFill>
                <a:effectLst/>
                <a:latin typeface="+mn-lt"/>
                <a:ea typeface="+mn-ea"/>
                <a:cs typeface="+mn-cs"/>
              </a:rPr>
              <a:t>Send four random people across teams to lunch together </a:t>
            </a:r>
          </a:p>
          <a:p>
            <a:pPr lvl="0"/>
            <a:r>
              <a:rPr lang="en-US" sz="1200" kern="1200" dirty="0" smtClean="0">
                <a:solidFill>
                  <a:schemeClr val="tx1"/>
                </a:solidFill>
                <a:effectLst/>
                <a:latin typeface="+mn-lt"/>
                <a:ea typeface="+mn-ea"/>
                <a:cs typeface="+mn-cs"/>
              </a:rPr>
              <a:t>Train everyone in customer service so a web designer could serve a customer</a:t>
            </a:r>
          </a:p>
          <a:p>
            <a:pPr lvl="0"/>
            <a:r>
              <a:rPr lang="en-US" sz="1200" kern="1200" dirty="0" smtClean="0">
                <a:solidFill>
                  <a:schemeClr val="tx1"/>
                </a:solidFill>
                <a:effectLst/>
                <a:latin typeface="+mn-lt"/>
                <a:ea typeface="+mn-ea"/>
                <a:cs typeface="+mn-cs"/>
              </a:rPr>
              <a:t>Everyone cleans kitchen</a:t>
            </a:r>
          </a:p>
          <a:p>
            <a:pPr lvl="0"/>
            <a:r>
              <a:rPr lang="en-US" sz="1200" kern="1200" dirty="0" smtClean="0">
                <a:solidFill>
                  <a:schemeClr val="tx1"/>
                </a:solidFill>
                <a:effectLst/>
                <a:latin typeface="+mn-lt"/>
                <a:ea typeface="+mn-ea"/>
                <a:cs typeface="+mn-cs"/>
              </a:rPr>
              <a:t>Have clear core values</a:t>
            </a:r>
          </a:p>
          <a:p>
            <a:pPr lvl="0"/>
            <a:r>
              <a:rPr lang="en-US" sz="1200" kern="1200" dirty="0" smtClean="0">
                <a:solidFill>
                  <a:schemeClr val="tx1"/>
                </a:solidFill>
                <a:effectLst/>
                <a:latin typeface="+mn-lt"/>
                <a:ea typeface="+mn-ea"/>
                <a:cs typeface="+mn-cs"/>
              </a:rPr>
              <a:t>Best place to work in NYC 2 years in a row</a:t>
            </a:r>
          </a:p>
          <a:p>
            <a:pPr lvl="0"/>
            <a:r>
              <a:rPr lang="en-US" sz="1200" kern="1200" dirty="0" smtClean="0">
                <a:solidFill>
                  <a:schemeClr val="tx1"/>
                </a:solidFill>
                <a:effectLst/>
                <a:latin typeface="+mn-lt"/>
                <a:ea typeface="+mn-ea"/>
                <a:cs typeface="+mn-cs"/>
              </a:rPr>
              <a:t>For every pair of glasses sold, the company donates another pair to </a:t>
            </a:r>
            <a:r>
              <a:rPr lang="en-US" sz="1200" kern="1200" dirty="0" err="1" smtClean="0">
                <a:solidFill>
                  <a:schemeClr val="tx1"/>
                </a:solidFill>
                <a:effectLst/>
                <a:latin typeface="+mn-lt"/>
                <a:ea typeface="+mn-ea"/>
                <a:cs typeface="+mn-cs"/>
              </a:rPr>
              <a:t>VisionSpring</a:t>
            </a:r>
            <a:r>
              <a:rPr lang="en-US" sz="1200" kern="1200" dirty="0" smtClean="0">
                <a:solidFill>
                  <a:schemeClr val="tx1"/>
                </a:solidFill>
                <a:effectLst/>
                <a:latin typeface="+mn-lt"/>
                <a:ea typeface="+mn-ea"/>
                <a:cs typeface="+mn-cs"/>
              </a:rPr>
              <a:t>, a charity that trains people in low-income communities around the world to conduct eye exams and set up businesses selling glasses for a few bucks a piece (“Buy a pair, give a pair”).</a:t>
            </a:r>
          </a:p>
          <a:p>
            <a:r>
              <a:rPr lang="en-US" sz="1200" u="sng" kern="1200" dirty="0" smtClean="0">
                <a:solidFill>
                  <a:schemeClr val="tx1"/>
                </a:solidFill>
                <a:effectLst/>
                <a:latin typeface="+mn-lt"/>
                <a:ea typeface="+mn-ea"/>
                <a:cs typeface="+mn-cs"/>
                <a:hlinkClick r:id="rId3"/>
              </a:rPr>
              <a:t>http://www.bigspaceship.com/warby-parker-culture/</a:t>
            </a:r>
            <a:r>
              <a:rPr lang="en-US" sz="1200" kern="1200" dirty="0" smtClean="0">
                <a:solidFill>
                  <a:schemeClr val="tx1"/>
                </a:solidFill>
                <a:effectLst/>
                <a:latin typeface="+mn-lt"/>
                <a:ea typeface="+mn-ea"/>
                <a:cs typeface="+mn-cs"/>
              </a:rPr>
              <a:t> </a:t>
            </a:r>
            <a:endParaRPr lang="en-US" dirty="0" smtClean="0"/>
          </a:p>
          <a:p>
            <a:pPr lvl="0"/>
            <a:endParaRPr lang="en-US" sz="1200" kern="1200" dirty="0" smtClean="0">
              <a:solidFill>
                <a:schemeClr val="tx1"/>
              </a:solidFill>
              <a:effectLst/>
              <a:latin typeface="+mn-lt"/>
              <a:ea typeface="+mn-ea"/>
              <a:cs typeface="+mn-cs"/>
            </a:endParaRPr>
          </a:p>
          <a:p>
            <a:pPr lvl="0"/>
            <a:r>
              <a:rPr lang="en-US" sz="1200" b="1" kern="1200" dirty="0" smtClean="0">
                <a:solidFill>
                  <a:schemeClr val="tx1"/>
                </a:solidFill>
                <a:effectLst/>
                <a:latin typeface="+mn-lt"/>
                <a:ea typeface="+mn-ea"/>
                <a:cs typeface="+mn-cs"/>
              </a:rPr>
              <a:t>Tasty Catering</a:t>
            </a:r>
            <a:r>
              <a:rPr lang="en-US" sz="1200" kern="1200" dirty="0" smtClean="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Tasty Catering is </a:t>
            </a:r>
            <a:r>
              <a:rPr lang="en-US" baseline="0" dirty="0" smtClean="0"/>
              <a:t>a mature firm run by three brothers that one day received an ultimatum from the younger generation of leaders – change or we’re leaving. They bought everyone a copy of Good to Great and went through a process of defining their core values as a company, which are prominently displayed in both English and Spanish and read prior to every meeting (kind of like AA) so that people remember them and refer to them by number – easier to say “Is that #2?” than “Are you treating me with respect?”. They also practice open book management so that everyone is aware of the key metrics they need to manage to be successful. Another thing they do is an “autopsy without blame” to keep problems from recurring, but without blaming anyone. http://www.hitachifoundation.org/storage/documents/Tasty_Catering_Communicate_Company_Values.pdf </a:t>
            </a:r>
            <a:endParaRPr lang="en-US" dirty="0" smtClean="0"/>
          </a:p>
          <a:p>
            <a:pPr lvl="0"/>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4ED500C-9DC7-4ED4-A3A7-1DE0F3EB20E1}" type="slidenum">
              <a:rPr lang="en-US" smtClean="0"/>
              <a:t>28</a:t>
            </a:fld>
            <a:endParaRPr lang="en-US"/>
          </a:p>
        </p:txBody>
      </p:sp>
    </p:spTree>
    <p:extLst>
      <p:ext uri="{BB962C8B-B14F-4D97-AF65-F5344CB8AC3E}">
        <p14:creationId xmlns:p14="http://schemas.microsoft.com/office/powerpoint/2010/main" val="10733714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29</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cs typeface="Arial" panose="020B0604020202020204" pitchFamily="34" charset="0"/>
            </a:endParaRPr>
          </a:p>
        </p:txBody>
      </p:sp>
    </p:spTree>
    <p:extLst>
      <p:ext uri="{BB962C8B-B14F-4D97-AF65-F5344CB8AC3E}">
        <p14:creationId xmlns:p14="http://schemas.microsoft.com/office/powerpoint/2010/main" val="39501083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3</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aseline="0" dirty="0" smtClean="0">
                <a:cs typeface="Arial" panose="020B0604020202020204" pitchFamily="34" charset="0"/>
              </a:rPr>
              <a:t>There are 5 modules which can be delivered in order or may each stand alone – each is part of the human capital puzzle</a:t>
            </a:r>
          </a:p>
        </p:txBody>
      </p:sp>
    </p:spTree>
    <p:extLst>
      <p:ext uri="{BB962C8B-B14F-4D97-AF65-F5344CB8AC3E}">
        <p14:creationId xmlns:p14="http://schemas.microsoft.com/office/powerpoint/2010/main" val="35294906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30</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cs typeface="Arial" panose="020B0604020202020204" pitchFamily="34" charset="0"/>
            </a:endParaRPr>
          </a:p>
        </p:txBody>
      </p:sp>
    </p:spTree>
    <p:extLst>
      <p:ext uri="{BB962C8B-B14F-4D97-AF65-F5344CB8AC3E}">
        <p14:creationId xmlns:p14="http://schemas.microsoft.com/office/powerpoint/2010/main" val="756142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charset="0"/>
              <a:buChar char="•"/>
            </a:pPr>
            <a:r>
              <a:rPr lang="en-US" dirty="0" smtClean="0"/>
              <a:t>Some workplaces are diverse but individual groups don’t always mingle. </a:t>
            </a:r>
          </a:p>
          <a:p>
            <a:pPr marL="171450" indent="-171450">
              <a:buFont typeface="Arial" charset="0"/>
              <a:buChar char="•"/>
            </a:pPr>
            <a:r>
              <a:rPr lang="en-US" dirty="0" smtClean="0"/>
              <a:t>Some very practical ways to help people come together – word of day, sharing special foods</a:t>
            </a:r>
            <a:r>
              <a:rPr lang="en-US" baseline="0" dirty="0" smtClean="0"/>
              <a:t> (on next slide)</a:t>
            </a:r>
          </a:p>
          <a:p>
            <a:pPr marL="171450" indent="-171450">
              <a:buFont typeface="Arial" charset="0"/>
              <a:buChar char="•"/>
            </a:pPr>
            <a:r>
              <a:rPr lang="en-US" baseline="0" dirty="0" smtClean="0"/>
              <a:t>Not fixed days off like Christmas but rather ability to take off the days meaningful to them</a:t>
            </a:r>
          </a:p>
          <a:p>
            <a:pPr marL="171450" indent="-171450">
              <a:buFont typeface="Arial" charset="0"/>
              <a:buChar char="•"/>
            </a:pPr>
            <a:r>
              <a:rPr lang="en-US" baseline="0" dirty="0" smtClean="0"/>
              <a:t>Put all holidays on calendar; don’t schedule a big event on Yom Kippur or a company meal on Ramadan</a:t>
            </a:r>
          </a:p>
          <a:p>
            <a:pPr marL="171450" indent="-171450">
              <a:buFont typeface="Arial"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31</a:t>
            </a:fld>
            <a:endParaRPr lang="en-US"/>
          </a:p>
        </p:txBody>
      </p:sp>
    </p:spTree>
    <p:extLst>
      <p:ext uri="{BB962C8B-B14F-4D97-AF65-F5344CB8AC3E}">
        <p14:creationId xmlns:p14="http://schemas.microsoft.com/office/powerpoint/2010/main" val="29668487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base">
              <a:buFont typeface="Arial" panose="020B0604020202020204" pitchFamily="34" charset="0"/>
              <a:buChar char="•"/>
            </a:pPr>
            <a:r>
              <a:rPr lang="en-US" b="0" i="0" dirty="0" smtClean="0">
                <a:solidFill>
                  <a:srgbClr val="000000"/>
                </a:solidFill>
                <a:effectLst/>
                <a:latin typeface="Georgia" panose="02040502050405020303" pitchFamily="18" charset="0"/>
              </a:rPr>
              <a:t>Example of black firefighters in Northern VA who established own union within firefighters union. At first this caused tension but then they came together and the black firefighters told stories of racism and Jim Crow preventing their fathers from being firefighters – having to take low paying jobs and dying young. President of black firefighters union was determined to prevent racism from getting in the way of black firefighters and felt the separate union was essential;. When the white firefighters heard these stories they understood and the two groups were able to work together well. </a:t>
            </a:r>
          </a:p>
          <a:p>
            <a:pPr algn="l" fontAlgn="base">
              <a:buFont typeface="Arial" panose="020B0604020202020204" pitchFamily="34" charset="0"/>
              <a:buChar char="•"/>
            </a:pPr>
            <a:endParaRPr lang="en-US" b="0" i="0" dirty="0" smtClean="0">
              <a:solidFill>
                <a:srgbClr val="000000"/>
              </a:solidFill>
              <a:effectLst/>
              <a:latin typeface="Georgia" panose="02040502050405020303" pitchFamily="18" charset="0"/>
            </a:endParaRPr>
          </a:p>
          <a:p>
            <a:pPr algn="l" fontAlgn="base">
              <a:buFont typeface="Arial" panose="020B0604020202020204" pitchFamily="34" charset="0"/>
              <a:buChar char="•"/>
            </a:pPr>
            <a:r>
              <a:rPr lang="en-US" b="0" i="0" dirty="0" smtClean="0">
                <a:solidFill>
                  <a:srgbClr val="000000"/>
                </a:solidFill>
                <a:effectLst/>
                <a:latin typeface="Georgia" panose="02040502050405020303" pitchFamily="18" charset="0"/>
              </a:rPr>
              <a:t>Encourage employees with disabilities to educate other staff about their disability</a:t>
            </a:r>
          </a:p>
          <a:p>
            <a:pPr algn="l" fontAlgn="base">
              <a:buFont typeface="Arial" panose="020B0604020202020204" pitchFamily="34" charset="0"/>
              <a:buChar char="•"/>
            </a:pPr>
            <a:r>
              <a:rPr lang="en-US" b="0" i="0" dirty="0" smtClean="0">
                <a:solidFill>
                  <a:srgbClr val="000000"/>
                </a:solidFill>
                <a:effectLst/>
                <a:latin typeface="Georgia" panose="02040502050405020303" pitchFamily="18" charset="0"/>
              </a:rPr>
              <a:t>Be creative, flexible and look for new ways of doing things</a:t>
            </a:r>
          </a:p>
          <a:p>
            <a:pPr algn="l" fontAlgn="base">
              <a:buFont typeface="Arial" panose="020B0604020202020204" pitchFamily="34" charset="0"/>
              <a:buChar char="•"/>
            </a:pPr>
            <a:r>
              <a:rPr lang="en-US" b="0" i="0" dirty="0" smtClean="0">
                <a:solidFill>
                  <a:srgbClr val="000000"/>
                </a:solidFill>
                <a:effectLst/>
                <a:latin typeface="Georgia" panose="02040502050405020303" pitchFamily="18" charset="0"/>
              </a:rPr>
              <a:t>Include staff with disabilities in decision-making and social activities</a:t>
            </a:r>
          </a:p>
          <a:p>
            <a:pPr algn="l" fontAlgn="base">
              <a:buFont typeface="Arial" panose="020B0604020202020204" pitchFamily="34" charset="0"/>
              <a:buChar char="•"/>
            </a:pPr>
            <a:r>
              <a:rPr lang="en-US" b="0" i="0" dirty="0" smtClean="0">
                <a:solidFill>
                  <a:srgbClr val="000000"/>
                </a:solidFill>
                <a:effectLst/>
                <a:latin typeface="Georgia" panose="02040502050405020303" pitchFamily="18" charset="0"/>
              </a:rPr>
              <a:t>Routinely promote your organization's commitment to diversity</a:t>
            </a:r>
          </a:p>
          <a:p>
            <a:pPr algn="l" fontAlgn="base">
              <a:buFont typeface="Arial" panose="020B0604020202020204" pitchFamily="34" charset="0"/>
              <a:buChar char="•"/>
            </a:pPr>
            <a:r>
              <a:rPr lang="en-US" b="0" i="0" dirty="0" smtClean="0">
                <a:solidFill>
                  <a:srgbClr val="000000"/>
                </a:solidFill>
                <a:effectLst/>
                <a:latin typeface="Georgia" panose="02040502050405020303" pitchFamily="18" charset="0"/>
              </a:rPr>
              <a:t>Cultivate a culture of trust amongst staff</a:t>
            </a:r>
          </a:p>
          <a:p>
            <a:pPr algn="l" fontAlgn="base">
              <a:buFont typeface="Arial" panose="020B0604020202020204" pitchFamily="34" charset="0"/>
              <a:buChar char="•"/>
            </a:pPr>
            <a:r>
              <a:rPr lang="en-US" b="0" i="0" dirty="0" smtClean="0">
                <a:solidFill>
                  <a:srgbClr val="000000"/>
                </a:solidFill>
                <a:effectLst/>
                <a:latin typeface="Georgia" panose="02040502050405020303" pitchFamily="18" charset="0"/>
              </a:rPr>
              <a:t>Include opportunities for staff to interact in settings outside of work so that employees feel more comfortable</a:t>
            </a:r>
          </a:p>
          <a:p>
            <a:pPr algn="l" fontAlgn="base">
              <a:buFont typeface="Arial" panose="020B0604020202020204" pitchFamily="34" charset="0"/>
              <a:buChar char="•"/>
            </a:pPr>
            <a:r>
              <a:rPr lang="en-US" b="0" i="0" dirty="0" smtClean="0">
                <a:solidFill>
                  <a:srgbClr val="000000"/>
                </a:solidFill>
                <a:effectLst/>
                <a:latin typeface="Georgia" panose="02040502050405020303" pitchFamily="18" charset="0"/>
              </a:rPr>
              <a:t>Conduct exit interviews to find out why a staff person left</a:t>
            </a:r>
          </a:p>
          <a:p>
            <a:pPr algn="l" fontAlgn="base">
              <a:buFont typeface="Arial" panose="020B0604020202020204" pitchFamily="34" charset="0"/>
              <a:buChar char="•"/>
            </a:pPr>
            <a:r>
              <a:rPr lang="en-US" b="0" i="0" dirty="0" smtClean="0">
                <a:solidFill>
                  <a:srgbClr val="000000"/>
                </a:solidFill>
                <a:effectLst/>
                <a:latin typeface="Georgia" panose="02040502050405020303" pitchFamily="18" charset="0"/>
              </a:rPr>
              <a:t>Support senior staff so that they, in turn, support a diverse and inclusive workplace by recruiting, retaining and promoting employees with disabilities</a:t>
            </a:r>
          </a:p>
          <a:p>
            <a:endParaRPr lang="en-US" dirty="0" smtClean="0"/>
          </a:p>
          <a:p>
            <a:r>
              <a:rPr lang="en-US" dirty="0" smtClean="0"/>
              <a:t>Ban the box – movement</a:t>
            </a:r>
            <a:r>
              <a:rPr lang="en-US" baseline="0" dirty="0" smtClean="0"/>
              <a:t> in federal and private hiring to consider someone’s qualifications first before asking about criminal records or conducting background checks. </a:t>
            </a:r>
            <a:r>
              <a:rPr lang="en-US" dirty="0" smtClean="0"/>
              <a:t>Because women workers are concentrated in industries that perform more criminal background checks—retail and caregiving—formerly incarcerated females may have still greater challenges in finding employment. A good job can make all the difference</a:t>
            </a:r>
            <a:r>
              <a:rPr lang="en-US" baseline="0" dirty="0" smtClean="0"/>
              <a:t> for an employee who was formerly incarcerated and their family. </a:t>
            </a:r>
            <a:r>
              <a:rPr lang="en-US" dirty="0" smtClean="0"/>
              <a:t>MORE IN NEXT SECTION ON HIRING PEOPLE WITH BARRIERS TO EMPLOYMENT</a:t>
            </a:r>
          </a:p>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32</a:t>
            </a:fld>
            <a:endParaRPr lang="en-US"/>
          </a:p>
        </p:txBody>
      </p:sp>
    </p:spTree>
    <p:extLst>
      <p:ext uri="{BB962C8B-B14F-4D97-AF65-F5344CB8AC3E}">
        <p14:creationId xmlns:p14="http://schemas.microsoft.com/office/powerpoint/2010/main" val="19565272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Where to find</a:t>
            </a:r>
          </a:p>
          <a:p>
            <a:r>
              <a:rPr lang="en-US" dirty="0" smtClean="0"/>
              <a:t>Will you have positions appropriate for these populations</a:t>
            </a:r>
          </a:p>
          <a:p>
            <a:r>
              <a:rPr lang="en-US" dirty="0" smtClean="0"/>
              <a:t>How to support them</a:t>
            </a:r>
          </a:p>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33</a:t>
            </a:fld>
            <a:endParaRPr lang="en-US"/>
          </a:p>
        </p:txBody>
      </p:sp>
    </p:spTree>
    <p:extLst>
      <p:ext uri="{BB962C8B-B14F-4D97-AF65-F5344CB8AC3E}">
        <p14:creationId xmlns:p14="http://schemas.microsoft.com/office/powerpoint/2010/main" val="19017131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MOVE TO APPENDIX</a:t>
            </a:r>
          </a:p>
          <a:p>
            <a:r>
              <a:rPr lang="en-US" dirty="0" smtClean="0"/>
              <a:t>These are just a few large</a:t>
            </a:r>
            <a:r>
              <a:rPr lang="en-US" baseline="0" dirty="0" smtClean="0"/>
              <a:t> or national resources to get you started. There are many local nonprofit resources as well.</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34</a:t>
            </a:fld>
            <a:endParaRPr lang="en-US"/>
          </a:p>
        </p:txBody>
      </p:sp>
    </p:spTree>
    <p:extLst>
      <p:ext uri="{BB962C8B-B14F-4D97-AF65-F5344CB8AC3E}">
        <p14:creationId xmlns:p14="http://schemas.microsoft.com/office/powerpoint/2010/main" val="25614706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MOVE TO APPENDIX</a:t>
            </a:r>
          </a:p>
          <a:p>
            <a:pPr marL="171450" indent="-171450">
              <a:buFont typeface="Arial" panose="020B0604020202020204" pitchFamily="34" charset="0"/>
              <a:buChar char="•"/>
            </a:pPr>
            <a:r>
              <a:rPr lang="en-US" dirty="0" smtClean="0"/>
              <a:t>Many local resources as well</a:t>
            </a:r>
          </a:p>
          <a:p>
            <a:pPr marL="171450" indent="-171450">
              <a:buFont typeface="Arial" panose="020B0604020202020204" pitchFamily="34" charset="0"/>
              <a:buChar char="•"/>
            </a:pPr>
            <a:r>
              <a:rPr lang="en-US" dirty="0" smtClean="0"/>
              <a:t>Next section on effective onboarding</a:t>
            </a:r>
            <a:r>
              <a:rPr lang="en-US" baseline="0" dirty="0" smtClean="0"/>
              <a:t> and mentorship is also a great way to support those with barriers</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35</a:t>
            </a:fld>
            <a:endParaRPr lang="en-US"/>
          </a:p>
        </p:txBody>
      </p:sp>
    </p:spTree>
    <p:extLst>
      <p:ext uri="{BB962C8B-B14F-4D97-AF65-F5344CB8AC3E}">
        <p14:creationId xmlns:p14="http://schemas.microsoft.com/office/powerpoint/2010/main" val="16360734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PULL OUT</a:t>
            </a:r>
            <a:r>
              <a:rPr lang="en-US" baseline="0" dirty="0" smtClean="0"/>
              <a:t> THE PRINCIPLES – HOW CAN YOU BE SUCCESSFUL?</a:t>
            </a:r>
            <a:endParaRPr lang="en-US" dirty="0" smtClean="0"/>
          </a:p>
          <a:p>
            <a:pPr marL="171450" indent="-171450">
              <a:buFont typeface="Arial" panose="020B0604020202020204" pitchFamily="34" charset="0"/>
              <a:buChar char="•"/>
            </a:pPr>
            <a:r>
              <a:rPr lang="en-US" dirty="0" smtClean="0"/>
              <a:t>Training includes role</a:t>
            </a:r>
            <a:r>
              <a:rPr lang="en-US" baseline="0" dirty="0" smtClean="0"/>
              <a:t> play – what to do if a client’s relative is dealing drugs in the back room, etc.</a:t>
            </a:r>
          </a:p>
          <a:p>
            <a:pPr marL="171450" indent="-171450">
              <a:buFont typeface="Arial" panose="020B0604020202020204" pitchFamily="34" charset="0"/>
              <a:buChar char="•"/>
            </a:pPr>
            <a:r>
              <a:rPr lang="en-US" baseline="0" dirty="0" smtClean="0"/>
              <a:t>Peer mentors who are experienced home health aides call weekly to check in and help solve any issues an employee might be facing</a:t>
            </a:r>
          </a:p>
          <a:p>
            <a:pPr marL="171450" indent="-171450">
              <a:buFont typeface="Arial" panose="020B0604020202020204" pitchFamily="34" charset="0"/>
              <a:buChar char="•"/>
            </a:pPr>
            <a:r>
              <a:rPr lang="en-US" dirty="0" smtClean="0"/>
              <a:t>CHCA</a:t>
            </a:r>
            <a:r>
              <a:rPr lang="en-US" baseline="0" dirty="0" smtClean="0"/>
              <a:t> provides f</a:t>
            </a:r>
            <a:r>
              <a:rPr lang="en-US" dirty="0" smtClean="0"/>
              <a:t>requent opportunities for employees to gather for peer exchanges, problem-solving sessions, and additional clinical skills training. </a:t>
            </a:r>
          </a:p>
          <a:p>
            <a:pPr marL="171450" indent="-171450">
              <a:buFont typeface="Arial" panose="020B0604020202020204" pitchFamily="34" charset="0"/>
              <a:buChar char="•"/>
            </a:pPr>
            <a:r>
              <a:rPr lang="en-US" dirty="0" smtClean="0"/>
              <a:t>All of these structures give employees ways to deal with any problems they may encounter, which increases retention.</a:t>
            </a:r>
          </a:p>
        </p:txBody>
      </p:sp>
      <p:sp>
        <p:nvSpPr>
          <p:cNvPr id="4" name="Slide Number Placeholder 3"/>
          <p:cNvSpPr>
            <a:spLocks noGrp="1"/>
          </p:cNvSpPr>
          <p:nvPr>
            <p:ph type="sldNum" sz="quarter" idx="10"/>
          </p:nvPr>
        </p:nvSpPr>
        <p:spPr/>
        <p:txBody>
          <a:bodyPr/>
          <a:lstStyle/>
          <a:p>
            <a:fld id="{A4ED500C-9DC7-4ED4-A3A7-1DE0F3EB20E1}" type="slidenum">
              <a:rPr lang="en-US" smtClean="0"/>
              <a:t>36</a:t>
            </a:fld>
            <a:endParaRPr lang="en-US"/>
          </a:p>
        </p:txBody>
      </p:sp>
    </p:spTree>
    <p:extLst>
      <p:ext uri="{BB962C8B-B14F-4D97-AF65-F5344CB8AC3E}">
        <p14:creationId xmlns:p14="http://schemas.microsoft.com/office/powerpoint/2010/main" val="1999529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4</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aseline="0" dirty="0" smtClean="0">
                <a:cs typeface="Arial" panose="020B0604020202020204" pitchFamily="34" charset="0"/>
              </a:rPr>
              <a:t>Articulate goals for the session</a:t>
            </a:r>
          </a:p>
        </p:txBody>
      </p:sp>
    </p:spTree>
    <p:extLst>
      <p:ext uri="{BB962C8B-B14F-4D97-AF65-F5344CB8AC3E}">
        <p14:creationId xmlns:p14="http://schemas.microsoft.com/office/powerpoint/2010/main" val="3728610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A4ED500C-9DC7-4ED4-A3A7-1DE0F3EB20E1}" type="slidenum">
              <a:rPr lang="en-US" smtClean="0"/>
              <a:pPr/>
              <a:t>5</a:t>
            </a:fld>
            <a:endParaRPr lang="en-US"/>
          </a:p>
        </p:txBody>
      </p:sp>
      <p:sp>
        <p:nvSpPr>
          <p:cNvPr id="6" name="Rectangle 3"/>
          <p:cNvSpPr>
            <a:spLocks noGrp="1" noChangeArrowheads="1"/>
          </p:cNvSpPr>
          <p:nvPr>
            <p:ph type="body"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 typeface="Arial" charset="0"/>
              <a:buChar char="•"/>
            </a:pPr>
            <a:r>
              <a:rPr lang="en-US" altLang="en-US" baseline="0" dirty="0" smtClean="0">
                <a:cs typeface="Arial" panose="020B0604020202020204" pitchFamily="34" charset="0"/>
              </a:rPr>
              <a:t>Hiring for culture fit, pursuing diversity for strength, cultural literacy</a:t>
            </a:r>
          </a:p>
          <a:p>
            <a:pPr marL="171450" indent="-171450">
              <a:buFont typeface="Arial" charset="0"/>
              <a:buChar char="•"/>
            </a:pPr>
            <a:r>
              <a:rPr lang="en-US" altLang="en-US" baseline="0" dirty="0" smtClean="0">
                <a:cs typeface="Arial" panose="020B0604020202020204" pitchFamily="34" charset="0"/>
              </a:rPr>
              <a:t>Hiring and supporting those with barriers to employment if it fits needs of this cohort</a:t>
            </a:r>
          </a:p>
          <a:p>
            <a:pPr marL="171450" indent="-171450">
              <a:buFont typeface="Arial" charset="0"/>
              <a:buChar char="•"/>
            </a:pPr>
            <a:r>
              <a:rPr lang="en-US" altLang="en-US" baseline="0" dirty="0" smtClean="0">
                <a:cs typeface="Arial" panose="020B0604020202020204" pitchFamily="34" charset="0"/>
              </a:rPr>
              <a:t>Effective onboarding and mentorship</a:t>
            </a:r>
          </a:p>
          <a:p>
            <a:pPr marL="171450" indent="-171450">
              <a:buFont typeface="Arial" charset="0"/>
              <a:buChar char="•"/>
            </a:pPr>
            <a:r>
              <a:rPr lang="en-US" altLang="en-US" baseline="0" dirty="0" smtClean="0">
                <a:cs typeface="Arial" panose="020B0604020202020204" pitchFamily="34" charset="0"/>
              </a:rPr>
              <a:t>Communicating culture and core values clearly and consistently throughout onboarding and beyond</a:t>
            </a:r>
          </a:p>
          <a:p>
            <a:pPr marL="171450" indent="-171450">
              <a:buFont typeface="Arial" charset="0"/>
              <a:buChar char="•"/>
            </a:pPr>
            <a:r>
              <a:rPr lang="en-US" altLang="en-US" baseline="0" dirty="0" smtClean="0">
                <a:cs typeface="Arial" panose="020B0604020202020204" pitchFamily="34" charset="0"/>
              </a:rPr>
              <a:t>Being intentional about culture building</a:t>
            </a:r>
          </a:p>
          <a:p>
            <a:endParaRPr lang="en-US" altLang="en-US" baseline="0" dirty="0" smtClean="0">
              <a:cs typeface="Arial" panose="020B0604020202020204" pitchFamily="34" charset="0"/>
            </a:endParaRPr>
          </a:p>
        </p:txBody>
      </p:sp>
    </p:spTree>
    <p:extLst>
      <p:ext uri="{BB962C8B-B14F-4D97-AF65-F5344CB8AC3E}">
        <p14:creationId xmlns:p14="http://schemas.microsoft.com/office/powerpoint/2010/main" val="7880451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Check in about where</a:t>
            </a:r>
            <a:r>
              <a:rPr lang="en-US" baseline="0" dirty="0" smtClean="0"/>
              <a:t> they are now</a:t>
            </a:r>
          </a:p>
          <a:p>
            <a:pPr marL="171450" indent="-171450">
              <a:buFont typeface="Arial" panose="020B0604020202020204" pitchFamily="34" charset="0"/>
              <a:buChar char="•"/>
            </a:pPr>
            <a:r>
              <a:rPr lang="en-US" baseline="0" dirty="0" smtClean="0"/>
              <a:t>Using culture foundation they’ve already set, how can hiring for culture fit help them move forward?</a:t>
            </a:r>
          </a:p>
          <a:p>
            <a:pPr marL="171450" indent="-171450">
              <a:buFont typeface="Arial" panose="020B0604020202020204" pitchFamily="34" charset="0"/>
              <a:buChar char="•"/>
            </a:pP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6</a:t>
            </a:fld>
            <a:endParaRPr lang="en-US"/>
          </a:p>
        </p:txBody>
      </p:sp>
    </p:spTree>
    <p:extLst>
      <p:ext uri="{BB962C8B-B14F-4D97-AF65-F5344CB8AC3E}">
        <p14:creationId xmlns:p14="http://schemas.microsoft.com/office/powerpoint/2010/main" val="9733608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communicate a clear and consistent idea of what the organization’s culture is (and is not) to potential employees. Second, make sure the definition of cultural fit is closely aligned with business goals. Ideally, fit should be based on data-driven analysis of what types of values, traits and behaviors actually predict on-the-job success. Third, create formal procedures like checklists for measuring fit, so that assessment is not left up to the eyes (and </a:t>
            </a:r>
            <a:r>
              <a:rPr lang="en-US" dirty="0" err="1" smtClean="0"/>
              <a:t>extracurriculars</a:t>
            </a:r>
            <a:r>
              <a:rPr lang="en-US" dirty="0" smtClean="0"/>
              <a:t>) of the beholder. (from http://www.nytimes.com/2015/05/31/opinion/sunday/guess-who-doesnt-fit-in-at-work.html?_r=0)</a:t>
            </a:r>
          </a:p>
          <a:p>
            <a:pPr marL="914400" indent="-457200">
              <a:spcAft>
                <a:spcPts val="600"/>
              </a:spcAft>
              <a:buFont typeface="Arial" panose="020B0604020202020204" pitchFamily="34" charset="0"/>
              <a:buChar char="•"/>
            </a:pPr>
            <a:r>
              <a:rPr lang="en-US" sz="1200" dirty="0" smtClean="0">
                <a:solidFill>
                  <a:schemeClr val="tx1">
                    <a:lumMod val="65000"/>
                    <a:lumOff val="35000"/>
                  </a:schemeClr>
                </a:solidFill>
              </a:rPr>
              <a:t>Successful companies know their core values and weave them into everything they do</a:t>
            </a:r>
          </a:p>
          <a:p>
            <a:pPr marL="914400" indent="-457200">
              <a:spcAft>
                <a:spcPts val="600"/>
              </a:spcAft>
              <a:buFont typeface="Arial" panose="020B0604020202020204" pitchFamily="34" charset="0"/>
              <a:buChar char="•"/>
            </a:pPr>
            <a:r>
              <a:rPr lang="en-US" sz="1200" dirty="0" smtClean="0">
                <a:solidFill>
                  <a:schemeClr val="tx1">
                    <a:lumMod val="65000"/>
                    <a:lumOff val="35000"/>
                  </a:schemeClr>
                </a:solidFill>
              </a:rPr>
              <a:t>Employees are company ambassadors embodying those core values and providing a consistent experience for customers</a:t>
            </a:r>
          </a:p>
          <a:p>
            <a:pPr marL="914400" indent="-457200">
              <a:spcAft>
                <a:spcPts val="600"/>
              </a:spcAft>
              <a:buFont typeface="Arial" panose="020B0604020202020204" pitchFamily="34" charset="0"/>
              <a:buChar char="•"/>
            </a:pPr>
            <a:r>
              <a:rPr lang="en-US" sz="1200" dirty="0" smtClean="0">
                <a:solidFill>
                  <a:schemeClr val="tx1">
                    <a:lumMod val="65000"/>
                    <a:lumOff val="35000"/>
                  </a:schemeClr>
                </a:solidFill>
              </a:rPr>
              <a:t>Those hired for culture fit as well as skill are more likely to be retained, saving the company time and money</a:t>
            </a:r>
          </a:p>
          <a:p>
            <a:pPr marL="914400" indent="-457200">
              <a:spcAft>
                <a:spcPts val="600"/>
              </a:spcAft>
              <a:buFont typeface="Arial" panose="020B0604020202020204" pitchFamily="34" charset="0"/>
              <a:buChar char="•"/>
            </a:pPr>
            <a:r>
              <a:rPr lang="en-US" sz="1200" dirty="0" smtClean="0">
                <a:solidFill>
                  <a:schemeClr val="tx1">
                    <a:lumMod val="65000"/>
                    <a:lumOff val="35000"/>
                  </a:schemeClr>
                </a:solidFill>
              </a:rPr>
              <a:t>Measure culture fit in an objective way – not subjective “would I enjoy spending time with this person?” </a:t>
            </a:r>
          </a:p>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7</a:t>
            </a:fld>
            <a:endParaRPr lang="en-US"/>
          </a:p>
        </p:txBody>
      </p:sp>
    </p:spTree>
    <p:extLst>
      <p:ext uri="{BB962C8B-B14F-4D97-AF65-F5344CB8AC3E}">
        <p14:creationId xmlns:p14="http://schemas.microsoft.com/office/powerpoint/2010/main" val="34227634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b="1" dirty="0" smtClean="0">
                <a:cs typeface="Arial" panose="020B0604020202020204" pitchFamily="34" charset="0"/>
              </a:rPr>
              <a:t>NOTE: WE ARE NOT ENDORSING</a:t>
            </a:r>
            <a:r>
              <a:rPr lang="en-US" altLang="en-US" b="1" baseline="0" dirty="0" smtClean="0">
                <a:cs typeface="Arial" panose="020B0604020202020204" pitchFamily="34" charset="0"/>
              </a:rPr>
              <a:t> ZAPPOS OR USING THEM AS A MODEL. EACH COMPANY WILL HAVE ITS OWN TAKE ON CULTURE. ZAPPOS IS SIMPLY A MODEL OF A COMPANY THAT HAS CLEAR CORE VALUES AND AN OBJECTIVE WAY TO HIRE FOR CULTURE FIT.</a:t>
            </a:r>
            <a:endParaRPr lang="en-US" altLang="en-US" b="1" dirty="0" smtClean="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cs typeface="Arial" panose="020B0604020202020204" pitchFamily="34" charset="0"/>
              </a:rPr>
              <a:t>Zappos used to hire people by having the founders interview them to</a:t>
            </a:r>
            <a:r>
              <a:rPr lang="en-US" altLang="en-US" baseline="0" dirty="0" smtClean="0">
                <a:cs typeface="Arial" panose="020B0604020202020204" pitchFamily="34" charset="0"/>
              </a:rPr>
              <a:t> see if they had the right skills and if they were people they’d want to spend time with (the culture at Zappos includes a fair amount of socializing outside of work). In 2004 they reached about 200 employees and were growing fast, and this approach was no longer sustainable. Tony Shieh, CEO, has been quoted as saying that bad hires cost the company more than $100MM through turnover and via people who were not good culture fits hiring others who were not.</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smtClean="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smtClean="0">
                <a:cs typeface="Arial" panose="020B0604020202020204" pitchFamily="34" charset="0"/>
              </a:rPr>
              <a:t>They </a:t>
            </a:r>
            <a:r>
              <a:rPr lang="en-US" altLang="en-US" dirty="0" smtClean="0">
                <a:cs typeface="Arial" panose="020B0604020202020204" pitchFamily="34" charset="0"/>
              </a:rPr>
              <a:t>went through a process of defining their core values as a company and then carefully unpacking each one to determine the</a:t>
            </a:r>
            <a:r>
              <a:rPr lang="en-US" altLang="en-US" baseline="0" dirty="0" smtClean="0">
                <a:cs typeface="Arial" panose="020B0604020202020204" pitchFamily="34" charset="0"/>
              </a:rPr>
              <a:t> key behaviors associated with each. Now </a:t>
            </a:r>
            <a:r>
              <a:rPr lang="en-US" altLang="en-US" dirty="0" smtClean="0">
                <a:cs typeface="Arial" panose="020B0604020202020204" pitchFamily="34" charset="0"/>
              </a:rPr>
              <a:t>they refer to these core values every day and use them as a screen for hiring. They</a:t>
            </a:r>
            <a:r>
              <a:rPr lang="en-US" altLang="en-US" baseline="0" dirty="0" smtClean="0">
                <a:cs typeface="Arial" panose="020B0604020202020204" pitchFamily="34" charset="0"/>
              </a:rPr>
              <a:t> have two sets of interviews, one for skills and one for culture fit. Their process includes a recruiting phone screen, a technical phone screen, and a 2-part onsite interview</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smtClean="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smtClean="0">
                <a:cs typeface="Arial" panose="020B0604020202020204" pitchFamily="34" charset="0"/>
              </a:rPr>
              <a:t>For example, their core value of “Deliver WOW Through Service” means that a candidate has to understand what great customer service is, be willing to go above and beyond for a customer, and be innovative in coming up with solutions. Recruiters can ask questions such as, “What does great customer service mean to you?” and “Tell me about a time you came up with an innovative solution to a problem.” Applicants are rated based on the degree to which they understand and embody the core values. (CORE VALUES LISTED ON NEXT SLIDE)</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smtClean="0">
              <a:cs typeface="Arial" panose="020B0604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smtClean="0">
                <a:cs typeface="Arial" panose="020B0604020202020204" pitchFamily="34" charset="0"/>
              </a:rPr>
              <a:t>The whole team is involved – if a candidate aced all the interviews but was rude to a receptionist or the person who picked them up from the airport, they will not be hired. </a:t>
            </a:r>
            <a:endParaRPr lang="en-US" altLang="en-US" dirty="0" smtClean="0">
              <a:cs typeface="Arial" panose="020B0604020202020204" pitchFamily="34" charset="0"/>
            </a:endParaRPr>
          </a:p>
          <a:p>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8</a:t>
            </a:fld>
            <a:endParaRPr lang="en-US"/>
          </a:p>
        </p:txBody>
      </p:sp>
    </p:spTree>
    <p:extLst>
      <p:ext uri="{BB962C8B-B14F-4D97-AF65-F5344CB8AC3E}">
        <p14:creationId xmlns:p14="http://schemas.microsoft.com/office/powerpoint/2010/main" val="25505251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Zappos, deal breakers include unwillingness to relocate and/or socialize with coworkers outside of work, and comfort with the compensation structure. Employees don’t have to attend every event, but candidates should be comfortable with the idea that they will spend time regularly with coworkers at all levels outside of the work environment</a:t>
            </a:r>
            <a:r>
              <a:rPr lang="en-US" baseline="0" dirty="0" smtClean="0"/>
              <a:t> because that is important at Zappos.</a:t>
            </a:r>
            <a:endParaRPr lang="en-US" dirty="0" smtClean="0"/>
          </a:p>
        </p:txBody>
      </p:sp>
      <p:sp>
        <p:nvSpPr>
          <p:cNvPr id="4" name="Slide Number Placeholder 3"/>
          <p:cNvSpPr>
            <a:spLocks noGrp="1"/>
          </p:cNvSpPr>
          <p:nvPr>
            <p:ph type="sldNum" sz="quarter" idx="10"/>
          </p:nvPr>
        </p:nvSpPr>
        <p:spPr/>
        <p:txBody>
          <a:bodyPr/>
          <a:lstStyle/>
          <a:p>
            <a:fld id="{A4ED500C-9DC7-4ED4-A3A7-1DE0F3EB20E1}" type="slidenum">
              <a:rPr lang="en-US" smtClean="0"/>
              <a:t>9</a:t>
            </a:fld>
            <a:endParaRPr lang="en-US"/>
          </a:p>
        </p:txBody>
      </p:sp>
    </p:spTree>
    <p:extLst>
      <p:ext uri="{BB962C8B-B14F-4D97-AF65-F5344CB8AC3E}">
        <p14:creationId xmlns:p14="http://schemas.microsoft.com/office/powerpoint/2010/main" val="552476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0"/>
            <a:ext cx="9144000" cy="1219200"/>
          </a:xfrm>
          <a:prstGeom prst="rect">
            <a:avLst/>
          </a:prstGeom>
          <a:solidFill>
            <a:srgbClr val="409C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Date Placeholder 3"/>
          <p:cNvSpPr>
            <a:spLocks noGrp="1"/>
          </p:cNvSpPr>
          <p:nvPr>
            <p:ph type="dt" sz="half" idx="10"/>
          </p:nvPr>
        </p:nvSpPr>
        <p:spPr>
          <a:xfrm>
            <a:off x="457200" y="6356350"/>
            <a:ext cx="2133600" cy="365125"/>
          </a:xfrm>
          <a:prstGeom prst="rect">
            <a:avLst/>
          </a:prstGeom>
        </p:spPr>
        <p:txBody>
          <a:bodyPr/>
          <a:lstStyle/>
          <a:p>
            <a:endParaRPr lang="en-US" dirty="0"/>
          </a:p>
        </p:txBody>
      </p:sp>
      <p:sp>
        <p:nvSpPr>
          <p:cNvPr id="10" name="Slide Number Placeholder 5"/>
          <p:cNvSpPr>
            <a:spLocks noGrp="1"/>
          </p:cNvSpPr>
          <p:nvPr>
            <p:ph type="sldNum" sz="quarter" idx="12"/>
          </p:nvPr>
        </p:nvSpPr>
        <p:spPr>
          <a:xfrm>
            <a:off x="6553200" y="6356350"/>
            <a:ext cx="2133600" cy="365125"/>
          </a:xfrm>
          <a:prstGeom prst="rect">
            <a:avLst/>
          </a:prstGeom>
        </p:spPr>
        <p:txBody>
          <a:bodyPr/>
          <a:lstStyle/>
          <a:p>
            <a:fld id="{38FD89ED-13D4-4CB5-8DC1-901E4FEB289F}" type="slidenum">
              <a:rPr lang="en-US" smtClean="0"/>
              <a:pPr/>
              <a:t>‹#›</a:t>
            </a:fld>
            <a:endParaRPr lang="en-US" dirty="0"/>
          </a:p>
        </p:txBody>
      </p:sp>
      <p:sp>
        <p:nvSpPr>
          <p:cNvPr id="13"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
        <p:nvSpPr>
          <p:cNvPr id="14" name="Title 13"/>
          <p:cNvSpPr>
            <a:spLocks noGrp="1"/>
          </p:cNvSpPr>
          <p:nvPr>
            <p:ph type="title"/>
          </p:nvPr>
        </p:nvSpPr>
        <p:spPr>
          <a:xfrm>
            <a:off x="457200" y="0"/>
            <a:ext cx="8229600" cy="1143000"/>
          </a:xfrm>
        </p:spPr>
        <p:txBody>
          <a:bodyPr/>
          <a:lstStyle/>
          <a:p>
            <a:r>
              <a:rPr lang="en-US" smtClean="0"/>
              <a:t>Click to edit Master title style</a:t>
            </a:r>
            <a:endParaRPr lang="en-US"/>
          </a:p>
        </p:txBody>
      </p:sp>
    </p:spTree>
    <p:extLst>
      <p:ext uri="{BB962C8B-B14F-4D97-AF65-F5344CB8AC3E}">
        <p14:creationId xmlns:p14="http://schemas.microsoft.com/office/powerpoint/2010/main" val="3133780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132082F-2C10-435F-86BC-7DA811711CA7}" type="datetimeFigureOut">
              <a:rPr lang="en-US" smtClean="0"/>
              <a:pPr/>
              <a:t>5/11/17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10309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132082F-2C10-435F-86BC-7DA811711CA7}" type="datetimeFigureOut">
              <a:rPr lang="en-US" smtClean="0"/>
              <a:pPr/>
              <a:t>5/11/17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580242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0" y="0"/>
            <a:ext cx="9144000" cy="1219200"/>
          </a:xfrm>
          <a:prstGeom prst="rect">
            <a:avLst/>
          </a:prstGeom>
          <a:solidFill>
            <a:srgbClr val="409C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itle 1"/>
          <p:cNvSpPr>
            <a:spLocks noGrp="1"/>
          </p:cNvSpPr>
          <p:nvPr>
            <p:ph type="ctrTitle"/>
          </p:nvPr>
        </p:nvSpPr>
        <p:spPr>
          <a:xfrm>
            <a:off x="685800" y="152400"/>
            <a:ext cx="7772400" cy="838200"/>
          </a:xfrm>
        </p:spPr>
        <p:txBody>
          <a:bodyPr>
            <a:normAutofit/>
          </a:bodyPr>
          <a:lstStyle>
            <a:lvl1pPr>
              <a:defRPr sz="3600">
                <a:latin typeface="Georgia"/>
              </a:defRPr>
            </a:lvl1pPr>
          </a:lstStyle>
          <a:p>
            <a:r>
              <a:rPr lang="en-US" dirty="0" smtClean="0"/>
              <a:t>Click to edit Master title style</a:t>
            </a:r>
            <a:endParaRPr lang="en-US" dirty="0"/>
          </a:p>
        </p:txBody>
      </p:sp>
      <p:sp>
        <p:nvSpPr>
          <p:cNvPr id="9" name="Date Placeholder 3"/>
          <p:cNvSpPr>
            <a:spLocks noGrp="1"/>
          </p:cNvSpPr>
          <p:nvPr>
            <p:ph type="dt" sz="half" idx="10"/>
          </p:nvPr>
        </p:nvSpPr>
        <p:spPr>
          <a:xfrm>
            <a:off x="457200" y="6356350"/>
            <a:ext cx="2133600" cy="365125"/>
          </a:xfrm>
          <a:prstGeom prst="rect">
            <a:avLst/>
          </a:prstGeom>
        </p:spPr>
        <p:txBody>
          <a:bodyPr/>
          <a:lstStyle/>
          <a:p>
            <a:endParaRPr lang="en-US" dirty="0"/>
          </a:p>
        </p:txBody>
      </p:sp>
      <p:sp>
        <p:nvSpPr>
          <p:cNvPr id="10" name="Slide Number Placeholder 5"/>
          <p:cNvSpPr>
            <a:spLocks noGrp="1"/>
          </p:cNvSpPr>
          <p:nvPr>
            <p:ph type="sldNum" sz="quarter" idx="12"/>
          </p:nvPr>
        </p:nvSpPr>
        <p:spPr>
          <a:xfrm>
            <a:off x="6553200" y="6356350"/>
            <a:ext cx="2133600" cy="365125"/>
          </a:xfrm>
          <a:prstGeom prst="rect">
            <a:avLst/>
          </a:prstGeom>
        </p:spPr>
        <p:txBody>
          <a:bodyPr/>
          <a:lstStyle/>
          <a:p>
            <a:fld id="{38FD89ED-13D4-4CB5-8DC1-901E4FEB289F}" type="slidenum">
              <a:rPr lang="en-US" smtClean="0"/>
              <a:pPr/>
              <a:t>‹#›</a:t>
            </a:fld>
            <a:endParaRPr lang="en-US"/>
          </a:p>
        </p:txBody>
      </p:sp>
      <p:sp>
        <p:nvSpPr>
          <p:cNvPr id="11"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696151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132082F-2C10-435F-86BC-7DA811711CA7}" type="datetimeFigureOut">
              <a:rPr lang="en-US" smtClean="0"/>
              <a:pPr/>
              <a:t>5/11/17</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38FD89ED-13D4-4CB5-8DC1-901E4FEB289F}" type="slidenum">
              <a:rPr lang="en-US" smtClean="0"/>
              <a:pPr/>
              <a:t>‹#›</a:t>
            </a:fld>
            <a:endParaRPr lang="en-US"/>
          </a:p>
        </p:txBody>
      </p:sp>
      <p:sp>
        <p:nvSpPr>
          <p:cNvPr id="7" name="Footer Placeholder 4"/>
          <p:cNvSpPr txBox="1">
            <a:spLocks/>
          </p:cNvSpPr>
          <p:nvPr userDrawn="1"/>
        </p:nvSpPr>
        <p:spPr>
          <a:xfrm>
            <a:off x="2438400" y="6508750"/>
            <a:ext cx="4267200" cy="196850"/>
          </a:xfrm>
          <a:prstGeom prst="rect">
            <a:avLst/>
          </a:prstGeom>
        </p:spPr>
        <p:txBody>
          <a:bodyPr/>
          <a:lstStyle>
            <a:defPPr>
              <a:defRPr lang="en-US"/>
            </a:defPPr>
            <a:lvl1pPr marL="0" algn="l" defTabSz="914400" rtl="0" eaLnBrk="1" latinLnBrk="0" hangingPunct="1">
              <a:defRPr sz="1000" kern="1200">
                <a:solidFill>
                  <a:schemeClr val="tx1"/>
                </a:solidFill>
                <a:latin typeface="Arial"/>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627303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132082F-2C10-435F-86BC-7DA811711CA7}" type="datetimeFigureOut">
              <a:rPr lang="en-US" smtClean="0"/>
              <a:pPr/>
              <a:t>5/11/17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38FD89ED-13D4-4CB5-8DC1-901E4FEB289F}" type="slidenum">
              <a:rPr lang="en-US" smtClean="0"/>
              <a:pPr/>
              <a:t>‹#›</a:t>
            </a:fld>
            <a:endParaRPr lang="en-US"/>
          </a:p>
        </p:txBody>
      </p:sp>
      <p:sp>
        <p:nvSpPr>
          <p:cNvPr id="8" name="Footer Placeholder 4"/>
          <p:cNvSpPr txBox="1">
            <a:spLocks/>
          </p:cNvSpPr>
          <p:nvPr userDrawn="1"/>
        </p:nvSpPr>
        <p:spPr>
          <a:xfrm>
            <a:off x="2438400" y="6508750"/>
            <a:ext cx="4267200" cy="196850"/>
          </a:xfrm>
          <a:prstGeom prst="rect">
            <a:avLst/>
          </a:prstGeom>
        </p:spPr>
        <p:txBody>
          <a:bodyPr/>
          <a:lstStyle>
            <a:defPPr>
              <a:defRPr lang="en-US"/>
            </a:defPPr>
            <a:lvl1pPr marL="0" algn="l" defTabSz="914400" rtl="0" eaLnBrk="1" latinLnBrk="0" hangingPunct="1">
              <a:defRPr sz="1000" kern="1200">
                <a:solidFill>
                  <a:schemeClr val="tx1"/>
                </a:solidFill>
                <a:latin typeface="Arial"/>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1114608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A132082F-2C10-435F-86BC-7DA811711CA7}" type="datetimeFigureOut">
              <a:rPr lang="en-US" smtClean="0"/>
              <a:pPr/>
              <a:t>5/11/17</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38FD89ED-13D4-4CB5-8DC1-901E4FEB289F}" type="slidenum">
              <a:rPr lang="en-US" smtClean="0"/>
              <a:pPr/>
              <a:t>‹#›</a:t>
            </a:fld>
            <a:endParaRPr lang="en-US"/>
          </a:p>
        </p:txBody>
      </p:sp>
    </p:spTree>
    <p:extLst>
      <p:ext uri="{BB962C8B-B14F-4D97-AF65-F5344CB8AC3E}">
        <p14:creationId xmlns:p14="http://schemas.microsoft.com/office/powerpoint/2010/main" val="3548934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A132082F-2C10-435F-86BC-7DA811711CA7}" type="datetimeFigureOut">
              <a:rPr lang="en-US" smtClean="0"/>
              <a:pPr/>
              <a:t>5/11/17</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38FD89ED-13D4-4CB5-8DC1-901E4FEB289F}" type="slidenum">
              <a:rPr lang="en-US" smtClean="0"/>
              <a:pPr/>
              <a:t>‹#›</a:t>
            </a:fld>
            <a:endParaRPr lang="en-US"/>
          </a:p>
        </p:txBody>
      </p:sp>
      <p:sp>
        <p:nvSpPr>
          <p:cNvPr id="6" name="Footer Placeholder 4"/>
          <p:cNvSpPr txBox="1">
            <a:spLocks/>
          </p:cNvSpPr>
          <p:nvPr userDrawn="1"/>
        </p:nvSpPr>
        <p:spPr>
          <a:xfrm>
            <a:off x="2438400" y="6508750"/>
            <a:ext cx="4267200" cy="196850"/>
          </a:xfrm>
          <a:prstGeom prst="rect">
            <a:avLst/>
          </a:prstGeom>
        </p:spPr>
        <p:txBody>
          <a:bodyPr/>
          <a:lstStyle>
            <a:defPPr>
              <a:defRPr lang="en-US"/>
            </a:defPPr>
            <a:lvl1pPr marL="0" algn="l" defTabSz="914400" rtl="0" eaLnBrk="1" latinLnBrk="0" hangingPunct="1">
              <a:defRPr sz="1000" kern="1200">
                <a:solidFill>
                  <a:schemeClr val="tx1"/>
                </a:solidFill>
                <a:latin typeface="Arial"/>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3994828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A132082F-2C10-435F-86BC-7DA811711CA7}" type="datetimeFigureOut">
              <a:rPr lang="en-US" smtClean="0"/>
              <a:pPr/>
              <a:t>5/11/17</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38FD89ED-13D4-4CB5-8DC1-901E4FEB289F}" type="slidenum">
              <a:rPr lang="en-US" smtClean="0"/>
              <a:pPr/>
              <a:t>‹#›</a:t>
            </a:fld>
            <a:endParaRPr lang="en-US"/>
          </a:p>
        </p:txBody>
      </p:sp>
      <p:sp>
        <p:nvSpPr>
          <p:cNvPr id="5" name="Footer Placeholder 4"/>
          <p:cNvSpPr txBox="1">
            <a:spLocks/>
          </p:cNvSpPr>
          <p:nvPr userDrawn="1"/>
        </p:nvSpPr>
        <p:spPr>
          <a:xfrm>
            <a:off x="2438400" y="6508750"/>
            <a:ext cx="4267200" cy="196850"/>
          </a:xfrm>
          <a:prstGeom prst="rect">
            <a:avLst/>
          </a:prstGeom>
        </p:spPr>
        <p:txBody>
          <a:bodyPr/>
          <a:lstStyle>
            <a:defPPr>
              <a:defRPr lang="en-US"/>
            </a:defPPr>
            <a:lvl1pPr marL="0" algn="l" defTabSz="914400" rtl="0" eaLnBrk="1" latinLnBrk="0" hangingPunct="1">
              <a:defRPr sz="1000" kern="1200">
                <a:solidFill>
                  <a:schemeClr val="tx1"/>
                </a:solidFill>
                <a:latin typeface="Arial"/>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3010422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132082F-2C10-435F-86BC-7DA811711CA7}" type="datetimeFigureOut">
              <a:rPr lang="en-US" smtClean="0"/>
              <a:pPr/>
              <a:t>5/11/17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38FD89ED-13D4-4CB5-8DC1-901E4FEB289F}" type="slidenum">
              <a:rPr lang="en-US" smtClean="0"/>
              <a:pPr/>
              <a:t>‹#›</a:t>
            </a:fld>
            <a:endParaRPr lang="en-US"/>
          </a:p>
        </p:txBody>
      </p:sp>
      <p:sp>
        <p:nvSpPr>
          <p:cNvPr id="8" name="Footer Placeholder 4"/>
          <p:cNvSpPr txBox="1">
            <a:spLocks/>
          </p:cNvSpPr>
          <p:nvPr userDrawn="1"/>
        </p:nvSpPr>
        <p:spPr>
          <a:xfrm>
            <a:off x="2438400" y="6508750"/>
            <a:ext cx="4267200" cy="196850"/>
          </a:xfrm>
          <a:prstGeom prst="rect">
            <a:avLst/>
          </a:prstGeom>
        </p:spPr>
        <p:txBody>
          <a:bodyPr/>
          <a:lstStyle>
            <a:defPPr>
              <a:defRPr lang="en-US"/>
            </a:defPPr>
            <a:lvl1pPr marL="0" algn="l" defTabSz="914400" rtl="0" eaLnBrk="1" latinLnBrk="0" hangingPunct="1">
              <a:defRPr sz="1000" kern="1200">
                <a:solidFill>
                  <a:schemeClr val="tx1"/>
                </a:solidFill>
                <a:latin typeface="Arial"/>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1146651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132082F-2C10-435F-86BC-7DA811711CA7}" type="datetimeFigureOut">
              <a:rPr lang="en-US" smtClean="0"/>
              <a:pPr/>
              <a:t>5/11/17</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38FD89ED-13D4-4CB5-8DC1-901E4FEB289F}" type="slidenum">
              <a:rPr lang="en-US" smtClean="0"/>
              <a:pPr/>
              <a:t>‹#›</a:t>
            </a:fld>
            <a:endParaRPr lang="en-US"/>
          </a:p>
        </p:txBody>
      </p:sp>
      <p:sp>
        <p:nvSpPr>
          <p:cNvPr id="8" name="Footer Placeholder 4"/>
          <p:cNvSpPr txBox="1">
            <a:spLocks/>
          </p:cNvSpPr>
          <p:nvPr userDrawn="1"/>
        </p:nvSpPr>
        <p:spPr>
          <a:xfrm>
            <a:off x="2438400" y="6508750"/>
            <a:ext cx="4267200" cy="196850"/>
          </a:xfrm>
          <a:prstGeom prst="rect">
            <a:avLst/>
          </a:prstGeom>
        </p:spPr>
        <p:txBody>
          <a:bodyPr/>
          <a:lstStyle>
            <a:defPPr>
              <a:defRPr lang="en-US"/>
            </a:defPPr>
            <a:lvl1pPr marL="0" algn="l" defTabSz="914400" rtl="0" eaLnBrk="1" latinLnBrk="0" hangingPunct="1">
              <a:defRPr sz="1000" kern="1200">
                <a:solidFill>
                  <a:schemeClr val="tx1"/>
                </a:solidFill>
                <a:latin typeface="Arial"/>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mtClean="0"/>
              <a:t>© 2016 The Hitachi Foundation and Broughton Consulting, LLC </a:t>
            </a:r>
            <a:endParaRPr lang="en-US" dirty="0"/>
          </a:p>
        </p:txBody>
      </p:sp>
    </p:spTree>
    <p:extLst>
      <p:ext uri="{BB962C8B-B14F-4D97-AF65-F5344CB8AC3E}">
        <p14:creationId xmlns:p14="http://schemas.microsoft.com/office/powerpoint/2010/main" val="4089133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
        <p:nvSpPr>
          <p:cNvPr id="5" name="Date Placeholder 4"/>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0FFD74-EB86-7749-9ADA-0C536160071C}" type="datetimeFigureOut">
              <a:rPr lang="en-US" smtClean="0"/>
              <a:t>5/11/17</a:t>
            </a:fld>
            <a:endParaRPr lang="en-US"/>
          </a:p>
        </p:txBody>
      </p:sp>
      <p:sp>
        <p:nvSpPr>
          <p:cNvPr id="9" name="Slide Number Placeholder 8"/>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FEA8E0-B0E5-5148-99A8-D50C50466BDB}" type="slidenum">
              <a:rPr lang="en-US" smtClean="0"/>
              <a:t>‹#›</a:t>
            </a:fld>
            <a:endParaRPr lang="en-US"/>
          </a:p>
        </p:txBody>
      </p:sp>
    </p:spTree>
    <p:extLst>
      <p:ext uri="{BB962C8B-B14F-4D97-AF65-F5344CB8AC3E}">
        <p14:creationId xmlns:p14="http://schemas.microsoft.com/office/powerpoint/2010/main" val="378038586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bg1"/>
          </a:solidFill>
          <a:latin typeface="Georgia"/>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8.jpg"/></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image" Target="../media/image9.jpg"/><Relationship Id="rId5" Type="http://schemas.openxmlformats.org/officeDocument/2006/relationships/image" Target="../media/image10.jpg"/><Relationship Id="rId6" Type="http://schemas.openxmlformats.org/officeDocument/2006/relationships/image" Target="../media/image11.png"/><Relationship Id="rId1" Type="http://schemas.openxmlformats.org/officeDocument/2006/relationships/video" Target="https://www.youtube.com/embed/38nKNC8keHE" TargetMode="Externa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4.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5.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5.jpg"/></Relationships>
</file>

<file path=ppt/slides/_rels/slide22.xml.rels><?xml version="1.0" encoding="UTF-8" standalone="yes"?>
<Relationships xmlns="http://schemas.openxmlformats.org/package/2006/relationships"><Relationship Id="rId3" Type="http://schemas.openxmlformats.org/officeDocument/2006/relationships/image" Target="../media/image16.tiff"/><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8.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8.jp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19.tiff"/><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8.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18.jpg"/></Relationships>
</file>

<file path=ppt/slides/_rels/slide28.xml.rels><?xml version="1.0" encoding="UTF-8" standalone="yes"?>
<Relationships xmlns="http://schemas.openxmlformats.org/package/2006/relationships"><Relationship Id="rId3" Type="http://schemas.openxmlformats.org/officeDocument/2006/relationships/image" Target="../media/image20.jpg"/><Relationship Id="rId4" Type="http://schemas.openxmlformats.org/officeDocument/2006/relationships/image" Target="../media/image21.jp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2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2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0" y="0"/>
            <a:ext cx="9144000" cy="6858000"/>
          </a:xfrm>
          <a:prstGeom prst="rect">
            <a:avLst/>
          </a:prstGeom>
          <a:solidFill>
            <a:srgbClr val="409CB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Content Placeholder 4"/>
          <p:cNvSpPr>
            <a:spLocks noGrp="1"/>
          </p:cNvSpPr>
          <p:nvPr>
            <p:ph idx="4294967295"/>
          </p:nvPr>
        </p:nvSpPr>
        <p:spPr>
          <a:xfrm>
            <a:off x="914400" y="3657600"/>
            <a:ext cx="8229600" cy="4525963"/>
          </a:xfrm>
        </p:spPr>
        <p:txBody>
          <a:bodyPr>
            <a:normAutofit/>
          </a:bodyPr>
          <a:lstStyle/>
          <a:p>
            <a:pPr defTabSz="457200">
              <a:buNone/>
              <a:defRPr/>
            </a:pPr>
            <a:endParaRPr lang="en-US" sz="2700" dirty="0" smtClean="0">
              <a:solidFill>
                <a:schemeClr val="bg1">
                  <a:lumMod val="50000"/>
                </a:schemeClr>
              </a:solidFill>
              <a:latin typeface="Avenir 45 Book" pitchFamily="34" charset="0"/>
            </a:endParaRPr>
          </a:p>
          <a:p>
            <a:pPr defTabSz="457200">
              <a:buNone/>
              <a:defRPr/>
            </a:pPr>
            <a:r>
              <a:rPr lang="en-US" sz="2700" dirty="0">
                <a:solidFill>
                  <a:schemeClr val="tx1">
                    <a:lumMod val="65000"/>
                    <a:lumOff val="35000"/>
                  </a:schemeClr>
                </a:solidFill>
                <a:latin typeface="Avenir 45 Book" pitchFamily="34" charset="0"/>
              </a:rPr>
              <a:t/>
            </a:r>
            <a:br>
              <a:rPr lang="en-US" sz="2700" dirty="0">
                <a:solidFill>
                  <a:schemeClr val="tx1">
                    <a:lumMod val="65000"/>
                    <a:lumOff val="35000"/>
                  </a:schemeClr>
                </a:solidFill>
                <a:latin typeface="Avenir 45 Book" pitchFamily="34" charset="0"/>
              </a:rPr>
            </a:br>
            <a:endParaRPr lang="en-US" sz="2700" dirty="0">
              <a:solidFill>
                <a:schemeClr val="tx1">
                  <a:lumMod val="65000"/>
                  <a:lumOff val="35000"/>
                </a:schemeClr>
              </a:solidFill>
              <a:latin typeface="Avenir 45 Book" pitchFamily="34" charset="0"/>
            </a:endParaRPr>
          </a:p>
        </p:txBody>
      </p:sp>
      <p:sp>
        <p:nvSpPr>
          <p:cNvPr id="9" name="Slide Number Placeholder 8"/>
          <p:cNvSpPr>
            <a:spLocks noGrp="1"/>
          </p:cNvSpPr>
          <p:nvPr>
            <p:ph type="sldNum" sz="quarter" idx="12"/>
          </p:nvPr>
        </p:nvSpPr>
        <p:spPr>
          <a:xfrm>
            <a:off x="6553200" y="6356350"/>
            <a:ext cx="2133600" cy="365125"/>
          </a:xfrm>
        </p:spPr>
        <p:txBody>
          <a:bodyPr/>
          <a:lstStyle/>
          <a:p>
            <a:fld id="{38FD89ED-13D4-4CB5-8DC1-901E4FEB289F}" type="slidenum">
              <a:rPr lang="en-US" smtClean="0"/>
              <a:pPr/>
              <a:t>1</a:t>
            </a:fld>
            <a:endParaRPr lang="en-US"/>
          </a:p>
        </p:txBody>
      </p:sp>
      <p:sp>
        <p:nvSpPr>
          <p:cNvPr id="10" name="Title 13"/>
          <p:cNvSpPr txBox="1">
            <a:spLocks/>
          </p:cNvSpPr>
          <p:nvPr/>
        </p:nvSpPr>
        <p:spPr>
          <a:xfrm>
            <a:off x="685800" y="1219200"/>
            <a:ext cx="7772400" cy="838200"/>
          </a:xfrm>
          <a:prstGeom prst="rect">
            <a:avLst/>
          </a:prstGeom>
          <a:effectLst/>
        </p:spPr>
        <p:txBody>
          <a:bodyPr>
            <a:noAutofit/>
          </a:bodyPr>
          <a:lstStyle>
            <a:lvl1pPr algn="ctr" defTabSz="914400" rtl="0" eaLnBrk="1" latinLnBrk="0" hangingPunct="1">
              <a:spcBef>
                <a:spcPct val="0"/>
              </a:spcBef>
              <a:buNone/>
              <a:defRPr sz="4400" kern="1200">
                <a:solidFill>
                  <a:schemeClr val="bg1"/>
                </a:solidFill>
                <a:latin typeface="Georgia"/>
                <a:ea typeface="+mj-ea"/>
                <a:cs typeface="+mj-cs"/>
              </a:defRPr>
            </a:lvl1pPr>
          </a:lstStyle>
          <a:p>
            <a:r>
              <a:rPr lang="en-US" sz="4000" dirty="0" smtClean="0">
                <a:solidFill>
                  <a:srgbClr val="FFFFFF"/>
                </a:solidFill>
                <a:cs typeface="Georgia"/>
              </a:rPr>
              <a:t>Recruiting</a:t>
            </a:r>
            <a:r>
              <a:rPr lang="en-US" sz="4000" dirty="0">
                <a:solidFill>
                  <a:srgbClr val="FFFFFF"/>
                </a:solidFill>
                <a:cs typeface="Georgia"/>
              </a:rPr>
              <a:t>, Onboarding, </a:t>
            </a:r>
            <a:endParaRPr lang="en-US" sz="4000" dirty="0" smtClean="0">
              <a:solidFill>
                <a:srgbClr val="FFFFFF"/>
              </a:solidFill>
              <a:cs typeface="Georgia"/>
            </a:endParaRPr>
          </a:p>
          <a:p>
            <a:r>
              <a:rPr lang="en-US" sz="4000" dirty="0" smtClean="0">
                <a:solidFill>
                  <a:srgbClr val="FFFFFF"/>
                </a:solidFill>
                <a:cs typeface="Georgia"/>
              </a:rPr>
              <a:t>Culture </a:t>
            </a:r>
            <a:r>
              <a:rPr lang="en-US" sz="4000" dirty="0">
                <a:solidFill>
                  <a:srgbClr val="FFFFFF"/>
                </a:solidFill>
                <a:cs typeface="Georgia"/>
              </a:rPr>
              <a:t>Building</a:t>
            </a:r>
          </a:p>
        </p:txBody>
      </p:sp>
      <p:sp>
        <p:nvSpPr>
          <p:cNvPr id="11" name="Footer Placeholder 9"/>
          <p:cNvSpPr>
            <a:spLocks noGrp="1"/>
          </p:cNvSpPr>
          <p:nvPr>
            <p:ph type="ftr" sz="quarter" idx="4294967295"/>
          </p:nvPr>
        </p:nvSpPr>
        <p:spPr>
          <a:xfrm>
            <a:off x="2438400" y="6019800"/>
            <a:ext cx="4267200" cy="196850"/>
          </a:xfrm>
          <a:prstGeom prst="rect">
            <a:avLst/>
          </a:prstGeom>
        </p:spPr>
        <p:txBody>
          <a:bodyPr/>
          <a:lstStyle/>
          <a:p>
            <a:pPr algn="ctr"/>
            <a:r>
              <a:rPr lang="en-US" dirty="0" smtClean="0">
                <a:solidFill>
                  <a:schemeClr val="bg1">
                    <a:lumMod val="95000"/>
                  </a:schemeClr>
                </a:solidFill>
                <a:effectLst>
                  <a:outerShdw blurRad="50800" dist="50800" dir="5400000" algn="ctr" rotWithShape="0">
                    <a:schemeClr val="tx1">
                      <a:lumMod val="50000"/>
                      <a:lumOff val="50000"/>
                    </a:schemeClr>
                  </a:outerShdw>
                </a:effectLst>
              </a:rPr>
              <a:t>© 2016 The Hitachi Foundation and Broughton Consulting, LLC </a:t>
            </a:r>
            <a:endParaRPr lang="en-US" dirty="0">
              <a:solidFill>
                <a:schemeClr val="bg1">
                  <a:lumMod val="95000"/>
                </a:schemeClr>
              </a:solidFill>
              <a:effectLst>
                <a:outerShdw blurRad="50800" dist="50800" dir="5400000" algn="ctr" rotWithShape="0">
                  <a:schemeClr val="tx1">
                    <a:lumMod val="50000"/>
                    <a:lumOff val="50000"/>
                  </a:schemeClr>
                </a:outerShdw>
              </a:effectLst>
            </a:endParaRPr>
          </a:p>
        </p:txBody>
      </p:sp>
      <p:sp>
        <p:nvSpPr>
          <p:cNvPr id="12" name="Content Placeholder 4"/>
          <p:cNvSpPr txBox="1">
            <a:spLocks/>
          </p:cNvSpPr>
          <p:nvPr/>
        </p:nvSpPr>
        <p:spPr>
          <a:xfrm>
            <a:off x="0" y="2713037"/>
            <a:ext cx="9144000" cy="34591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defTabSz="457200">
              <a:buFont typeface="Arial" panose="020B0604020202020204" pitchFamily="34" charset="0"/>
              <a:buNone/>
              <a:defRPr/>
            </a:pPr>
            <a:r>
              <a:rPr lang="en-US" sz="3000" dirty="0" smtClean="0">
                <a:solidFill>
                  <a:schemeClr val="bg1"/>
                </a:solidFill>
                <a:cs typeface="Arial"/>
              </a:rPr>
              <a:t>MODULE TWO</a:t>
            </a:r>
            <a:endParaRPr lang="en-US" sz="3000" dirty="0">
              <a:solidFill>
                <a:schemeClr val="bg1"/>
              </a:solidFill>
              <a:cs typeface="Arial"/>
            </a:endParaRPr>
          </a:p>
        </p:txBody>
      </p:sp>
      <p:pic>
        <p:nvPicPr>
          <p:cNvPr id="14" name="Picture 13" descr="brouhgt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5149850"/>
            <a:ext cx="1143000" cy="730770"/>
          </a:xfrm>
          <a:prstGeom prst="rect">
            <a:avLst/>
          </a:prstGeom>
        </p:spPr>
      </p:pic>
      <p:pic>
        <p:nvPicPr>
          <p:cNvPr id="15" name="Picture 14" descr="hitachi-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71800" y="5530850"/>
            <a:ext cx="1676400" cy="399143"/>
          </a:xfrm>
          <a:prstGeom prst="rect">
            <a:avLst/>
          </a:prstGeom>
        </p:spPr>
      </p:pic>
      <p:grpSp>
        <p:nvGrpSpPr>
          <p:cNvPr id="7" name="Group 6"/>
          <p:cNvGrpSpPr/>
          <p:nvPr/>
        </p:nvGrpSpPr>
        <p:grpSpPr>
          <a:xfrm>
            <a:off x="3886200" y="3657600"/>
            <a:ext cx="1371600" cy="965200"/>
            <a:chOff x="3810000" y="3657600"/>
            <a:chExt cx="1371600" cy="965200"/>
          </a:xfrm>
        </p:grpSpPr>
        <p:pic>
          <p:nvPicPr>
            <p:cNvPr id="13" name="Picture 12" descr="diamon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10000" y="3657600"/>
              <a:ext cx="965200" cy="965200"/>
            </a:xfrm>
            <a:prstGeom prst="rect">
              <a:avLst/>
            </a:prstGeom>
          </p:spPr>
        </p:pic>
        <p:pic>
          <p:nvPicPr>
            <p:cNvPr id="17" name="Picture 16" descr="diamond.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16400" y="3657600"/>
              <a:ext cx="965200" cy="965200"/>
            </a:xfrm>
            <a:prstGeom prst="rect">
              <a:avLst/>
            </a:prstGeom>
          </p:spPr>
        </p:pic>
      </p:grpSp>
      <p:sp>
        <p:nvSpPr>
          <p:cNvPr id="18" name="Title 13"/>
          <p:cNvSpPr txBox="1">
            <a:spLocks/>
          </p:cNvSpPr>
          <p:nvPr/>
        </p:nvSpPr>
        <p:spPr>
          <a:xfrm>
            <a:off x="685800" y="762000"/>
            <a:ext cx="7772400" cy="381000"/>
          </a:xfrm>
          <a:prstGeom prst="rect">
            <a:avLst/>
          </a:prstGeom>
          <a:effectLst/>
        </p:spPr>
        <p:txBody>
          <a:bodyPr>
            <a:noAutofit/>
          </a:bodyPr>
          <a:lstStyle>
            <a:lvl1pPr algn="ctr" defTabSz="914400" rtl="0" eaLnBrk="1" latinLnBrk="0" hangingPunct="1">
              <a:spcBef>
                <a:spcPct val="0"/>
              </a:spcBef>
              <a:buNone/>
              <a:defRPr sz="4400" kern="1200">
                <a:solidFill>
                  <a:schemeClr val="bg1"/>
                </a:solidFill>
                <a:latin typeface="Georgia"/>
                <a:ea typeface="+mj-ea"/>
                <a:cs typeface="+mj-cs"/>
              </a:defRPr>
            </a:lvl1pPr>
          </a:lstStyle>
          <a:p>
            <a:r>
              <a:rPr lang="en-US" sz="2000" dirty="0"/>
              <a:t>Human Capital Advantage Curriculum</a:t>
            </a:r>
            <a:endParaRPr lang="en-US" sz="2000" dirty="0">
              <a:solidFill>
                <a:srgbClr val="FFFFFF"/>
              </a:solidFill>
              <a:cs typeface="Georgia"/>
            </a:endParaRPr>
          </a:p>
        </p:txBody>
      </p:sp>
    </p:spTree>
    <p:extLst>
      <p:ext uri="{BB962C8B-B14F-4D97-AF65-F5344CB8AC3E}">
        <p14:creationId xmlns:p14="http://schemas.microsoft.com/office/powerpoint/2010/main" val="239197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5000" t="24074" r="33751" b="17408"/>
          <a:stretch/>
        </p:blipFill>
        <p:spPr>
          <a:xfrm>
            <a:off x="829519" y="1524000"/>
            <a:ext cx="7476281" cy="4801839"/>
          </a:xfrm>
          <a:prstGeom prst="rect">
            <a:avLst/>
          </a:prstGeom>
        </p:spPr>
      </p:pic>
      <p:sp>
        <p:nvSpPr>
          <p:cNvPr id="3" name="Title 2"/>
          <p:cNvSpPr>
            <a:spLocks noGrp="1"/>
          </p:cNvSpPr>
          <p:nvPr>
            <p:ph type="ctrTitle"/>
          </p:nvPr>
        </p:nvSpPr>
        <p:spPr/>
        <p:txBody>
          <a:bodyPr/>
          <a:lstStyle/>
          <a:p>
            <a:r>
              <a:rPr lang="en-US" dirty="0" err="1"/>
              <a:t>Zappos</a:t>
            </a:r>
            <a:r>
              <a:rPr lang="en-US" dirty="0"/>
              <a:t> Core Values</a:t>
            </a:r>
          </a:p>
        </p:txBody>
      </p:sp>
      <p:sp>
        <p:nvSpPr>
          <p:cNvPr id="9"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490661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62000" y="1738223"/>
            <a:ext cx="7543800" cy="3262432"/>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Use core values handout from Module 1</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Take turns brainstorming with a partner to identify specific behaviors associated with those core values – what does it look like to customers or co-workers when you are acting on those core values?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Debrief </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9868" y="5715000"/>
            <a:ext cx="1531682" cy="422286"/>
          </a:xfrm>
          <a:prstGeom prst="rect">
            <a:avLst/>
          </a:prstGeom>
        </p:spPr>
      </p:pic>
      <p:sp>
        <p:nvSpPr>
          <p:cNvPr id="2" name="Title 1"/>
          <p:cNvSpPr>
            <a:spLocks noGrp="1"/>
          </p:cNvSpPr>
          <p:nvPr>
            <p:ph type="ctrTitle"/>
          </p:nvPr>
        </p:nvSpPr>
        <p:spPr/>
        <p:txBody>
          <a:bodyPr/>
          <a:lstStyle/>
          <a:p>
            <a:r>
              <a:rPr lang="en-US" dirty="0"/>
              <a:t>Hiring for </a:t>
            </a:r>
            <a:r>
              <a:rPr lang="en-US" dirty="0" smtClean="0"/>
              <a:t>culture fit </a:t>
            </a:r>
            <a:r>
              <a:rPr lang="en-US" dirty="0" err="1" smtClean="0"/>
              <a:t>excercise</a:t>
            </a:r>
            <a:endParaRPr lang="en-US" dirty="0"/>
          </a:p>
        </p:txBody>
      </p:sp>
      <p:sp>
        <p:nvSpPr>
          <p:cNvPr id="9"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539460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1738223"/>
            <a:ext cx="7696200" cy="3708708"/>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b="1" dirty="0" smtClean="0">
                <a:solidFill>
                  <a:schemeClr val="tx1">
                    <a:lumMod val="65000"/>
                    <a:lumOff val="35000"/>
                  </a:schemeClr>
                </a:solidFill>
              </a:rPr>
              <a:t>Don’t</a:t>
            </a:r>
            <a:r>
              <a:rPr lang="en-US" sz="2800" dirty="0" smtClean="0">
                <a:solidFill>
                  <a:schemeClr val="tx1">
                    <a:lumMod val="65000"/>
                    <a:lumOff val="35000"/>
                  </a:schemeClr>
                </a:solidFill>
              </a:rPr>
              <a:t> confuse </a:t>
            </a:r>
            <a:r>
              <a:rPr lang="en-US" sz="2800" dirty="0">
                <a:solidFill>
                  <a:schemeClr val="tx1">
                    <a:lumMod val="65000"/>
                    <a:lumOff val="35000"/>
                  </a:schemeClr>
                </a:solidFill>
              </a:rPr>
              <a:t>hiring for culture fit with hiring people who are all the same</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Scientific American article “How Diversity Makes Us Smarter”</a:t>
            </a:r>
          </a:p>
          <a:p>
            <a:pPr marL="1371600" lvl="1" indent="-457200">
              <a:spcAft>
                <a:spcPts val="600"/>
              </a:spcAft>
              <a:buFont typeface="Courier New" panose="02070309020205020404" pitchFamily="49" charset="0"/>
              <a:buChar char="o"/>
            </a:pPr>
            <a:r>
              <a:rPr lang="en-US" sz="2800" dirty="0" smtClean="0">
                <a:solidFill>
                  <a:schemeClr val="tx1">
                    <a:lumMod val="65000"/>
                    <a:lumOff val="35000"/>
                  </a:schemeClr>
                </a:solidFill>
              </a:rPr>
              <a:t>Correlation between racial and gender diversity and more innovation/better bottom line results</a:t>
            </a:r>
          </a:p>
          <a:p>
            <a:pPr marL="914400" indent="-457200">
              <a:spcAft>
                <a:spcPts val="600"/>
              </a:spcAft>
              <a:buFont typeface="Arial" panose="020B0604020202020204" pitchFamily="34" charset="0"/>
              <a:buChar char="•"/>
            </a:pPr>
            <a:endParaRPr lang="en-US" sz="2400" dirty="0" smtClean="0">
              <a:solidFill>
                <a:srgbClr val="17375E"/>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00" y="5753829"/>
            <a:ext cx="1000863" cy="582135"/>
          </a:xfrm>
          <a:prstGeom prst="rect">
            <a:avLst/>
          </a:prstGeom>
        </p:spPr>
      </p:pic>
      <p:sp>
        <p:nvSpPr>
          <p:cNvPr id="2" name="Title 1"/>
          <p:cNvSpPr>
            <a:spLocks noGrp="1"/>
          </p:cNvSpPr>
          <p:nvPr>
            <p:ph type="ctrTitle"/>
          </p:nvPr>
        </p:nvSpPr>
        <p:spPr/>
        <p:txBody>
          <a:bodyPr/>
          <a:lstStyle/>
          <a:p>
            <a:r>
              <a:rPr lang="en-US" dirty="0">
                <a:solidFill>
                  <a:prstClr val="white"/>
                </a:solidFill>
                <a:cs typeface="Georgia"/>
              </a:rPr>
              <a:t>Pursuing diversity for strength</a:t>
            </a:r>
            <a:endParaRPr lang="en-US" dirty="0">
              <a:cs typeface="Georgia"/>
            </a:endParaRPr>
          </a:p>
        </p:txBody>
      </p:sp>
      <p:sp>
        <p:nvSpPr>
          <p:cNvPr id="9"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3353986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14400" y="1752600"/>
            <a:ext cx="7391400" cy="4216539"/>
          </a:xfrm>
          <a:prstGeom prst="rect">
            <a:avLst/>
          </a:prstGeom>
        </p:spPr>
        <p:txBody>
          <a:bodyPr wrap="square">
            <a:spAutoFit/>
          </a:bodyPr>
          <a:lstStyle/>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What have you done to date at your company in terms of pursuing a diverse team?</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How can pursuing a diverse team make your company more competitive? </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What have been challenges to date?</a:t>
            </a:r>
          </a:p>
          <a:p>
            <a:pPr marL="800100" indent="-342900">
              <a:spcAft>
                <a:spcPts val="600"/>
              </a:spcAft>
              <a:buFont typeface="Arial" panose="020B0604020202020204" pitchFamily="34" charset="0"/>
              <a:buChar char="•"/>
            </a:pPr>
            <a:r>
              <a:rPr lang="en-US" sz="2800" dirty="0" smtClean="0">
                <a:solidFill>
                  <a:schemeClr val="tx1">
                    <a:lumMod val="65000"/>
                    <a:lumOff val="35000"/>
                  </a:schemeClr>
                </a:solidFill>
              </a:rPr>
              <a:t>What have you figured out that might be useful to other startups?</a:t>
            </a:r>
            <a:endParaRPr lang="en-US" sz="2800" dirty="0">
              <a:solidFill>
                <a:schemeClr val="tx1">
                  <a:lumMod val="65000"/>
                  <a:lumOff val="35000"/>
                </a:schemeClr>
              </a:solidFill>
            </a:endParaRPr>
          </a:p>
          <a:p>
            <a:pPr marL="800100" indent="-342900">
              <a:spcAft>
                <a:spcPts val="600"/>
              </a:spcAft>
              <a:buFont typeface="Arial" panose="020B0604020202020204" pitchFamily="34" charset="0"/>
              <a:buChar char="•"/>
            </a:pPr>
            <a:endParaRPr lang="en-US" sz="2400" dirty="0" smtClean="0">
              <a:solidFill>
                <a:schemeClr val="tx1">
                  <a:lumMod val="65000"/>
                  <a:lumOff val="35000"/>
                </a:schemeClr>
              </a:solidFill>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00" y="5753829"/>
            <a:ext cx="1000863" cy="582135"/>
          </a:xfrm>
          <a:prstGeom prst="rect">
            <a:avLst/>
          </a:prstGeom>
        </p:spPr>
      </p:pic>
      <p:sp>
        <p:nvSpPr>
          <p:cNvPr id="2" name="Title 1"/>
          <p:cNvSpPr>
            <a:spLocks noGrp="1"/>
          </p:cNvSpPr>
          <p:nvPr>
            <p:ph type="ctrTitle"/>
          </p:nvPr>
        </p:nvSpPr>
        <p:spPr/>
        <p:txBody>
          <a:bodyPr/>
          <a:lstStyle/>
          <a:p>
            <a:r>
              <a:rPr lang="en-US" dirty="0">
                <a:solidFill>
                  <a:prstClr val="white"/>
                </a:solidFill>
                <a:cs typeface="Georgia"/>
              </a:rPr>
              <a:t>Pursuing diversity </a:t>
            </a:r>
            <a:r>
              <a:rPr lang="en-US" dirty="0" smtClean="0">
                <a:solidFill>
                  <a:prstClr val="white"/>
                </a:solidFill>
                <a:cs typeface="Georgia"/>
              </a:rPr>
              <a:t>check in</a:t>
            </a:r>
            <a:endParaRPr lang="en-US" dirty="0"/>
          </a:p>
        </p:txBody>
      </p:sp>
      <p:sp>
        <p:nvSpPr>
          <p:cNvPr id="10"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373259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1738223"/>
            <a:ext cx="7696200" cy="2923877"/>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Take 5 minutes to do the unconscious bias exercise. Discuss.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Brainstorm as a group on the following:</a:t>
            </a: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What are ways to reduce personal bias?</a:t>
            </a: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What are ways to avoid bias while hiring?</a:t>
            </a:r>
          </a:p>
          <a:p>
            <a:pPr marL="1371600" lvl="1" indent="-457200">
              <a:spcAft>
                <a:spcPts val="600"/>
              </a:spcAft>
              <a:buFont typeface="Arial" panose="020B0604020202020204" pitchFamily="34" charset="0"/>
              <a:buChar char="•"/>
            </a:pPr>
            <a:endParaRPr lang="en-US" sz="2400" dirty="0" smtClean="0">
              <a:solidFill>
                <a:srgbClr val="17375E"/>
              </a:solidFill>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00" y="5753829"/>
            <a:ext cx="1000863" cy="582135"/>
          </a:xfrm>
          <a:prstGeom prst="rect">
            <a:avLst/>
          </a:prstGeom>
        </p:spPr>
      </p:pic>
      <p:sp>
        <p:nvSpPr>
          <p:cNvPr id="2" name="Title 1"/>
          <p:cNvSpPr>
            <a:spLocks noGrp="1"/>
          </p:cNvSpPr>
          <p:nvPr>
            <p:ph type="ctrTitle"/>
          </p:nvPr>
        </p:nvSpPr>
        <p:spPr/>
        <p:txBody>
          <a:bodyPr/>
          <a:lstStyle/>
          <a:p>
            <a:r>
              <a:rPr lang="en-US" dirty="0">
                <a:solidFill>
                  <a:prstClr val="white"/>
                </a:solidFill>
                <a:cs typeface="Georgia"/>
              </a:rPr>
              <a:t>Unconscious bias exercise</a:t>
            </a:r>
            <a:endParaRPr lang="en-US" dirty="0">
              <a:cs typeface="Georgia"/>
            </a:endParaRPr>
          </a:p>
        </p:txBody>
      </p:sp>
      <p:sp>
        <p:nvSpPr>
          <p:cNvPr id="10"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1935134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9000" y="5246876"/>
            <a:ext cx="1457325" cy="9144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19800" y="5517069"/>
            <a:ext cx="1123950" cy="629412"/>
          </a:xfrm>
          <a:prstGeom prst="rect">
            <a:avLst/>
          </a:prstGeom>
        </p:spPr>
      </p:pic>
      <p:sp>
        <p:nvSpPr>
          <p:cNvPr id="9" name="Rectangle 8"/>
          <p:cNvSpPr/>
          <p:nvPr/>
        </p:nvSpPr>
        <p:spPr>
          <a:xfrm>
            <a:off x="381000" y="1693783"/>
            <a:ext cx="8086724" cy="2831544"/>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Who is </a:t>
            </a:r>
            <a:r>
              <a:rPr lang="en-US" sz="2800" dirty="0">
                <a:solidFill>
                  <a:schemeClr val="tx1">
                    <a:lumMod val="65000"/>
                    <a:lumOff val="35000"/>
                  </a:schemeClr>
                </a:solidFill>
              </a:rPr>
              <a:t>your customer base? </a:t>
            </a:r>
            <a:endParaRPr lang="en-US" sz="2800" dirty="0" smtClean="0">
              <a:solidFill>
                <a:schemeClr val="tx1">
                  <a:lumMod val="65000"/>
                  <a:lumOff val="35000"/>
                </a:schemeClr>
              </a:solidFill>
            </a:endParaRP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How </a:t>
            </a:r>
            <a:r>
              <a:rPr lang="en-US" sz="2800" dirty="0">
                <a:solidFill>
                  <a:schemeClr val="tx1">
                    <a:lumMod val="65000"/>
                    <a:lumOff val="35000"/>
                  </a:schemeClr>
                </a:solidFill>
              </a:rPr>
              <a:t>do you hire to create the best products and services? Where do you find talent?</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How can you expand </a:t>
            </a:r>
            <a:r>
              <a:rPr lang="en-US" sz="2800" dirty="0">
                <a:solidFill>
                  <a:schemeClr val="tx1">
                    <a:lumMod val="65000"/>
                    <a:lumOff val="35000"/>
                  </a:schemeClr>
                </a:solidFill>
              </a:rPr>
              <a:t>the boundaries of your talent pool and </a:t>
            </a:r>
            <a:r>
              <a:rPr lang="en-US" sz="2800" dirty="0" smtClean="0">
                <a:solidFill>
                  <a:schemeClr val="tx1">
                    <a:lumMod val="65000"/>
                    <a:lumOff val="35000"/>
                  </a:schemeClr>
                </a:solidFill>
              </a:rPr>
              <a:t>link </a:t>
            </a:r>
            <a:r>
              <a:rPr lang="en-US" sz="2800" dirty="0">
                <a:solidFill>
                  <a:schemeClr val="tx1">
                    <a:lumMod val="65000"/>
                    <a:lumOff val="35000"/>
                  </a:schemeClr>
                </a:solidFill>
              </a:rPr>
              <a:t>it to your current/future customer </a:t>
            </a:r>
            <a:r>
              <a:rPr lang="en-US" sz="2800" dirty="0" smtClean="0">
                <a:solidFill>
                  <a:schemeClr val="tx1">
                    <a:lumMod val="65000"/>
                    <a:lumOff val="35000"/>
                  </a:schemeClr>
                </a:solidFill>
              </a:rPr>
              <a:t>pool?</a:t>
            </a:r>
            <a:endParaRPr lang="en-US" sz="2800" dirty="0">
              <a:solidFill>
                <a:schemeClr val="tx1">
                  <a:lumMod val="65000"/>
                  <a:lumOff val="35000"/>
                </a:schemeClr>
              </a:solidFill>
            </a:endParaRPr>
          </a:p>
        </p:txBody>
      </p:sp>
      <p:sp>
        <p:nvSpPr>
          <p:cNvPr id="5" name="Title 4"/>
          <p:cNvSpPr>
            <a:spLocks noGrp="1"/>
          </p:cNvSpPr>
          <p:nvPr>
            <p:ph type="ctrTitle"/>
          </p:nvPr>
        </p:nvSpPr>
        <p:spPr/>
        <p:txBody>
          <a:bodyPr/>
          <a:lstStyle/>
          <a:p>
            <a:r>
              <a:rPr lang="en-US" dirty="0">
                <a:solidFill>
                  <a:prstClr val="white"/>
                </a:solidFill>
                <a:cs typeface="Georgia"/>
              </a:rPr>
              <a:t>Expanding the talent pool</a:t>
            </a:r>
            <a:endParaRPr lang="en-US" dirty="0">
              <a:cs typeface="Georgia"/>
            </a:endParaRPr>
          </a:p>
        </p:txBody>
      </p:sp>
      <p:sp>
        <p:nvSpPr>
          <p:cNvPr id="10"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3553128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352800" y="5314890"/>
            <a:ext cx="2362200" cy="400110"/>
          </a:xfrm>
          <a:prstGeom prst="rect">
            <a:avLst/>
          </a:prstGeom>
        </p:spPr>
        <p:txBody>
          <a:bodyPr wrap="square">
            <a:spAutoFit/>
          </a:bodyPr>
          <a:lstStyle/>
          <a:p>
            <a:pPr marL="457200">
              <a:spcAft>
                <a:spcPts val="600"/>
              </a:spcAft>
            </a:pPr>
            <a:r>
              <a:rPr lang="en-US" sz="2000" dirty="0" smtClean="0">
                <a:solidFill>
                  <a:schemeClr val="tx1">
                    <a:lumMod val="65000"/>
                    <a:lumOff val="35000"/>
                  </a:schemeClr>
                </a:solidFill>
              </a:rPr>
              <a:t>Sea Hag Video</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39000" y="5246876"/>
            <a:ext cx="1457325" cy="914400"/>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19800" y="5517069"/>
            <a:ext cx="1123950" cy="629412"/>
          </a:xfrm>
          <a:prstGeom prst="rect">
            <a:avLst/>
          </a:prstGeom>
        </p:spPr>
      </p:pic>
      <p:pic>
        <p:nvPicPr>
          <p:cNvPr id="6" name="38nKNC8keHE"/>
          <p:cNvPicPr>
            <a:picLocks noRot="1" noChangeAspect="1"/>
          </p:cNvPicPr>
          <p:nvPr>
            <a:quickTimeFile r:link="rId1"/>
          </p:nvPr>
        </p:nvPicPr>
        <p:blipFill>
          <a:blip r:embed="rId6"/>
          <a:stretch>
            <a:fillRect/>
          </a:stretch>
        </p:blipFill>
        <p:spPr>
          <a:xfrm>
            <a:off x="2286000" y="2666940"/>
            <a:ext cx="4572000" cy="2571750"/>
          </a:xfrm>
          <a:prstGeom prst="rect">
            <a:avLst/>
          </a:prstGeom>
        </p:spPr>
      </p:pic>
      <p:sp>
        <p:nvSpPr>
          <p:cNvPr id="11" name="Rectangle 10"/>
          <p:cNvSpPr/>
          <p:nvPr/>
        </p:nvSpPr>
        <p:spPr>
          <a:xfrm>
            <a:off x="228601" y="1695699"/>
            <a:ext cx="8467724" cy="830997"/>
          </a:xfrm>
          <a:prstGeom prst="rect">
            <a:avLst/>
          </a:prstGeom>
        </p:spPr>
        <p:txBody>
          <a:bodyPr wrap="square">
            <a:spAutoFit/>
          </a:bodyPr>
          <a:lstStyle/>
          <a:p>
            <a:pPr marL="914400" indent="-457200">
              <a:spcAft>
                <a:spcPts val="600"/>
              </a:spcAft>
              <a:buFont typeface="Arial" panose="020B0604020202020204" pitchFamily="34" charset="0"/>
              <a:buChar char="•"/>
            </a:pPr>
            <a:r>
              <a:rPr lang="en-US" sz="2400" dirty="0">
                <a:solidFill>
                  <a:schemeClr val="tx1">
                    <a:lumMod val="65000"/>
                    <a:lumOff val="35000"/>
                  </a:schemeClr>
                </a:solidFill>
              </a:rPr>
              <a:t>Seek out people with personal experiences that give them the right </a:t>
            </a:r>
            <a:r>
              <a:rPr lang="en-US" sz="2400" dirty="0" smtClean="0">
                <a:solidFill>
                  <a:schemeClr val="tx1">
                    <a:lumMod val="65000"/>
                    <a:lumOff val="35000"/>
                  </a:schemeClr>
                </a:solidFill>
              </a:rPr>
              <a:t>skills even if they don’t have formal credentials</a:t>
            </a:r>
            <a:endParaRPr lang="en-US" sz="2400" dirty="0">
              <a:solidFill>
                <a:schemeClr val="tx1">
                  <a:lumMod val="65000"/>
                  <a:lumOff val="35000"/>
                </a:schemeClr>
              </a:solidFill>
            </a:endParaRPr>
          </a:p>
        </p:txBody>
      </p:sp>
      <p:sp>
        <p:nvSpPr>
          <p:cNvPr id="9" name="Title 8"/>
          <p:cNvSpPr>
            <a:spLocks noGrp="1"/>
          </p:cNvSpPr>
          <p:nvPr>
            <p:ph type="ctrTitle"/>
          </p:nvPr>
        </p:nvSpPr>
        <p:spPr/>
        <p:txBody>
          <a:bodyPr/>
          <a:lstStyle/>
          <a:p>
            <a:r>
              <a:rPr lang="en-US" dirty="0">
                <a:solidFill>
                  <a:prstClr val="white"/>
                </a:solidFill>
                <a:cs typeface="Georgia"/>
              </a:rPr>
              <a:t>Expanding the talent pool</a:t>
            </a:r>
            <a:endParaRPr lang="en-US" dirty="0"/>
          </a:p>
        </p:txBody>
      </p:sp>
      <p:sp>
        <p:nvSpPr>
          <p:cNvPr id="12"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4229224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4012" y="5481470"/>
            <a:ext cx="2847975" cy="1224130"/>
          </a:xfrm>
          <a:prstGeom prst="rect">
            <a:avLst/>
          </a:prstGeom>
        </p:spPr>
      </p:pic>
      <p:sp>
        <p:nvSpPr>
          <p:cNvPr id="11" name="Rectangle 10"/>
          <p:cNvSpPr/>
          <p:nvPr/>
        </p:nvSpPr>
        <p:spPr>
          <a:xfrm>
            <a:off x="228601" y="1676400"/>
            <a:ext cx="8467724" cy="1892826"/>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Walgreens’ distribution center in Anderson, SC: goal of 30% differently abled workers </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ROI: center 20% more efficient; </a:t>
            </a:r>
            <a:r>
              <a:rPr lang="en-US" sz="2800" dirty="0" err="1" smtClean="0">
                <a:solidFill>
                  <a:schemeClr val="tx1">
                    <a:lumMod val="65000"/>
                    <a:lumOff val="35000"/>
                  </a:schemeClr>
                </a:solidFill>
              </a:rPr>
              <a:t>hhg</a:t>
            </a:r>
            <a:r>
              <a:rPr lang="en-US" sz="2800" dirty="0" smtClean="0">
                <a:solidFill>
                  <a:schemeClr val="tx1">
                    <a:lumMod val="65000"/>
                    <a:lumOff val="35000"/>
                  </a:schemeClr>
                </a:solidFill>
              </a:rPr>
              <a:t> productivity, low turnover, highly motivated workforce</a:t>
            </a:r>
            <a:endParaRPr lang="en-US" sz="2800" dirty="0">
              <a:solidFill>
                <a:schemeClr val="tx1">
                  <a:lumMod val="65000"/>
                  <a:lumOff val="35000"/>
                </a:schemeClr>
              </a:solidFill>
            </a:endParaRPr>
          </a:p>
        </p:txBody>
      </p:sp>
      <p:sp>
        <p:nvSpPr>
          <p:cNvPr id="5" name="Rectangle 4"/>
          <p:cNvSpPr/>
          <p:nvPr/>
        </p:nvSpPr>
        <p:spPr>
          <a:xfrm>
            <a:off x="228600" y="4267200"/>
            <a:ext cx="8382000" cy="2400657"/>
          </a:xfrm>
          <a:prstGeom prst="rect">
            <a:avLst/>
          </a:prstGeom>
        </p:spPr>
        <p:txBody>
          <a:bodyPr wrap="square">
            <a:spAutoFit/>
          </a:bodyPr>
          <a:lstStyle/>
          <a:p>
            <a:pPr marL="914400" lvl="0" indent="-457200">
              <a:spcAft>
                <a:spcPts val="600"/>
              </a:spcAft>
              <a:buFont typeface="Arial" panose="020B0604020202020204" pitchFamily="34" charset="0"/>
              <a:buChar char="•"/>
            </a:pPr>
            <a:r>
              <a:rPr lang="en-US" sz="2800" dirty="0" smtClean="0">
                <a:solidFill>
                  <a:prstClr val="black">
                    <a:lumMod val="65000"/>
                    <a:lumOff val="35000"/>
                  </a:prstClr>
                </a:solidFill>
              </a:rPr>
              <a:t>Xerox: first Fortune 500 co. led by an African American woman, Ursula Burns</a:t>
            </a:r>
          </a:p>
          <a:p>
            <a:pPr marL="914400" lvl="0" indent="-457200">
              <a:spcAft>
                <a:spcPts val="600"/>
              </a:spcAft>
              <a:buFont typeface="Arial" panose="020B0604020202020204" pitchFamily="34" charset="0"/>
              <a:buChar char="•"/>
            </a:pPr>
            <a:r>
              <a:rPr lang="en-US" sz="2800" dirty="0" smtClean="0">
                <a:solidFill>
                  <a:prstClr val="black">
                    <a:lumMod val="65000"/>
                    <a:lumOff val="35000"/>
                  </a:prstClr>
                </a:solidFill>
              </a:rPr>
              <a:t>Company credits racial and gender diversity to ability to update biz model</a:t>
            </a:r>
          </a:p>
          <a:p>
            <a:pPr marL="914400" lvl="0" indent="-457200">
              <a:spcAft>
                <a:spcPts val="600"/>
              </a:spcAft>
              <a:buFont typeface="Arial" panose="020B0604020202020204" pitchFamily="34" charset="0"/>
              <a:buChar char="•"/>
            </a:pPr>
            <a:endParaRPr lang="en-US" sz="2800" dirty="0">
              <a:solidFill>
                <a:prstClr val="black">
                  <a:lumMod val="65000"/>
                  <a:lumOff val="35000"/>
                </a:prstClr>
              </a:solidFill>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86014" y="3689114"/>
            <a:ext cx="2595936" cy="578086"/>
          </a:xfrm>
          <a:prstGeom prst="rect">
            <a:avLst/>
          </a:prstGeom>
        </p:spPr>
      </p:pic>
      <p:sp>
        <p:nvSpPr>
          <p:cNvPr id="2" name="Title 1"/>
          <p:cNvSpPr>
            <a:spLocks noGrp="1"/>
          </p:cNvSpPr>
          <p:nvPr>
            <p:ph type="ctrTitle"/>
          </p:nvPr>
        </p:nvSpPr>
        <p:spPr/>
        <p:txBody>
          <a:bodyPr/>
          <a:lstStyle/>
          <a:p>
            <a:r>
              <a:rPr lang="en-US" dirty="0" smtClean="0"/>
              <a:t>Walgreens and Xerox</a:t>
            </a:r>
            <a:endParaRPr lang="en-US" dirty="0"/>
          </a:p>
        </p:txBody>
      </p:sp>
      <p:sp>
        <p:nvSpPr>
          <p:cNvPr id="10"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1023909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590800"/>
            <a:ext cx="8274570" cy="2438400"/>
          </a:xfrm>
          <a:prstGeom prst="rect">
            <a:avLst/>
          </a:prstGeom>
        </p:spPr>
      </p:pic>
      <p:sp>
        <p:nvSpPr>
          <p:cNvPr id="2" name="Title 1"/>
          <p:cNvSpPr>
            <a:spLocks noGrp="1"/>
          </p:cNvSpPr>
          <p:nvPr>
            <p:ph type="ctrTitle"/>
          </p:nvPr>
        </p:nvSpPr>
        <p:spPr/>
        <p:txBody>
          <a:bodyPr/>
          <a:lstStyle/>
          <a:p>
            <a:r>
              <a:rPr lang="en-US" dirty="0">
                <a:solidFill>
                  <a:prstClr val="white"/>
                </a:solidFill>
                <a:cs typeface="Georgia"/>
              </a:rPr>
              <a:t>Effective onboarding and mentorship</a:t>
            </a:r>
            <a:endParaRPr lang="en-US" dirty="0">
              <a:cs typeface="Georgia"/>
            </a:endParaRPr>
          </a:p>
        </p:txBody>
      </p:sp>
      <p:sp>
        <p:nvSpPr>
          <p:cNvPr id="9"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1444043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3400" y="1738223"/>
            <a:ext cx="7848600" cy="3770263"/>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SHRM: Turnover </a:t>
            </a:r>
            <a:r>
              <a:rPr lang="en-US" sz="2800" dirty="0">
                <a:solidFill>
                  <a:schemeClr val="tx1">
                    <a:lumMod val="65000"/>
                    <a:lumOff val="35000"/>
                  </a:schemeClr>
                </a:solidFill>
              </a:rPr>
              <a:t>costs 50%-200% of an employee’s annual </a:t>
            </a:r>
            <a:r>
              <a:rPr lang="en-US" sz="2800" dirty="0" smtClean="0">
                <a:solidFill>
                  <a:schemeClr val="tx1">
                    <a:lumMod val="65000"/>
                    <a:lumOff val="35000"/>
                  </a:schemeClr>
                </a:solidFill>
              </a:rPr>
              <a:t>salary</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Firms with good onboarding retain </a:t>
            </a:r>
            <a:r>
              <a:rPr lang="en-US" sz="2800" dirty="0">
                <a:solidFill>
                  <a:schemeClr val="tx1">
                    <a:lumMod val="65000"/>
                    <a:lumOff val="35000"/>
                  </a:schemeClr>
                </a:solidFill>
              </a:rPr>
              <a:t>91% of their first-year </a:t>
            </a:r>
            <a:r>
              <a:rPr lang="en-US" sz="2800" dirty="0" smtClean="0">
                <a:solidFill>
                  <a:schemeClr val="tx1">
                    <a:lumMod val="65000"/>
                    <a:lumOff val="35000"/>
                  </a:schemeClr>
                </a:solidFill>
              </a:rPr>
              <a:t>employees (versus 30% at companies with poor onboarding) </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Use onboarding to bring new employees into company’s vision and culture</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Don’t be afraid to fire quickly if bad fit</a:t>
            </a:r>
          </a:p>
        </p:txBody>
      </p:sp>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t="6040" r="27122"/>
          <a:stretch/>
        </p:blipFill>
        <p:spPr>
          <a:xfrm>
            <a:off x="7570546" y="5257800"/>
            <a:ext cx="1243422" cy="1066800"/>
          </a:xfrm>
          <a:prstGeom prst="rect">
            <a:avLst/>
          </a:prstGeom>
        </p:spPr>
      </p:pic>
      <p:sp>
        <p:nvSpPr>
          <p:cNvPr id="2" name="Title 1"/>
          <p:cNvSpPr>
            <a:spLocks noGrp="1"/>
          </p:cNvSpPr>
          <p:nvPr>
            <p:ph type="ctrTitle"/>
          </p:nvPr>
        </p:nvSpPr>
        <p:spPr/>
        <p:txBody>
          <a:bodyPr/>
          <a:lstStyle/>
          <a:p>
            <a:r>
              <a:rPr lang="en-US" dirty="0">
                <a:solidFill>
                  <a:prstClr val="white"/>
                </a:solidFill>
                <a:cs typeface="Georgia"/>
              </a:rPr>
              <a:t>Effective onboarding and mentorship</a:t>
            </a:r>
            <a:endParaRPr lang="en-US" dirty="0">
              <a:cs typeface="Georgia"/>
            </a:endParaRPr>
          </a:p>
        </p:txBody>
      </p:sp>
      <p:sp>
        <p:nvSpPr>
          <p:cNvPr id="10"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3614033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33400" y="1371600"/>
            <a:ext cx="7696200" cy="4632037"/>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There is high value for businesses at </a:t>
            </a:r>
            <a:r>
              <a:rPr lang="en-US" sz="2800" dirty="0">
                <a:solidFill>
                  <a:schemeClr val="tx1">
                    <a:lumMod val="65000"/>
                    <a:lumOff val="35000"/>
                  </a:schemeClr>
                </a:solidFill>
              </a:rPr>
              <a:t>the intersection of people and </a:t>
            </a:r>
            <a:r>
              <a:rPr lang="en-US" sz="2800" dirty="0" smtClean="0">
                <a:solidFill>
                  <a:schemeClr val="tx1">
                    <a:lumMod val="65000"/>
                    <a:lumOff val="35000"/>
                  </a:schemeClr>
                </a:solidFill>
              </a:rPr>
              <a:t>profit</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There are a number of business </a:t>
            </a:r>
            <a:r>
              <a:rPr lang="en-US" sz="2800" dirty="0">
                <a:solidFill>
                  <a:schemeClr val="tx1">
                    <a:lumMod val="65000"/>
                    <a:lumOff val="35000"/>
                  </a:schemeClr>
                </a:solidFill>
              </a:rPr>
              <a:t>practices that </a:t>
            </a:r>
            <a:r>
              <a:rPr lang="en-US" sz="2800" dirty="0" smtClean="0">
                <a:solidFill>
                  <a:schemeClr val="tx1">
                    <a:lumMod val="65000"/>
                    <a:lumOff val="35000"/>
                  </a:schemeClr>
                </a:solidFill>
              </a:rPr>
              <a:t>measurably </a:t>
            </a:r>
            <a:r>
              <a:rPr lang="en-US" sz="2800" dirty="0">
                <a:solidFill>
                  <a:schemeClr val="tx1">
                    <a:lumMod val="65000"/>
                    <a:lumOff val="35000"/>
                  </a:schemeClr>
                </a:solidFill>
              </a:rPr>
              <a:t>improve economic opportunities for low-wealth individuals in the </a:t>
            </a:r>
            <a:r>
              <a:rPr lang="en-US" sz="2800" dirty="0" smtClean="0">
                <a:solidFill>
                  <a:schemeClr val="tx1">
                    <a:lumMod val="65000"/>
                    <a:lumOff val="35000"/>
                  </a:schemeClr>
                </a:solidFill>
              </a:rPr>
              <a:t>U.S. while enhancing </a:t>
            </a:r>
            <a:r>
              <a:rPr lang="en-US" sz="2800" dirty="0">
                <a:solidFill>
                  <a:schemeClr val="tx1">
                    <a:lumMod val="65000"/>
                    <a:lumOff val="35000"/>
                  </a:schemeClr>
                </a:solidFill>
              </a:rPr>
              <a:t>long term business </a:t>
            </a:r>
            <a:r>
              <a:rPr lang="en-US" sz="2800" dirty="0" smtClean="0">
                <a:solidFill>
                  <a:schemeClr val="tx1">
                    <a:lumMod val="65000"/>
                    <a:lumOff val="35000"/>
                  </a:schemeClr>
                </a:solidFill>
              </a:rPr>
              <a:t>value</a:t>
            </a:r>
            <a:endParaRPr lang="en-US" sz="2800" dirty="0">
              <a:solidFill>
                <a:schemeClr val="tx1">
                  <a:lumMod val="65000"/>
                  <a:lumOff val="35000"/>
                </a:schemeClr>
              </a:solidFill>
            </a:endParaRP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Startups that are intentional about people practices early in their life cycle will have a competitive advantage</a:t>
            </a:r>
          </a:p>
          <a:p>
            <a:pPr marL="914400" indent="-457200">
              <a:spcAft>
                <a:spcPts val="600"/>
              </a:spcAft>
              <a:buFont typeface="Arial" panose="020B0604020202020204" pitchFamily="34" charset="0"/>
              <a:buChar char="•"/>
            </a:pPr>
            <a:endParaRPr lang="en-US" sz="2800" dirty="0">
              <a:solidFill>
                <a:schemeClr val="tx1">
                  <a:lumMod val="65000"/>
                  <a:lumOff val="35000"/>
                </a:schemeClr>
              </a:solidFill>
            </a:endParaRPr>
          </a:p>
        </p:txBody>
      </p:sp>
      <p:sp>
        <p:nvSpPr>
          <p:cNvPr id="2" name="Title 1"/>
          <p:cNvSpPr>
            <a:spLocks noGrp="1"/>
          </p:cNvSpPr>
          <p:nvPr>
            <p:ph type="ctrTitle"/>
          </p:nvPr>
        </p:nvSpPr>
        <p:spPr>
          <a:xfrm>
            <a:off x="6629400" y="274638"/>
            <a:ext cx="2057400" cy="5851525"/>
          </a:xfrm>
        </p:spPr>
        <p:txBody>
          <a:bodyPr/>
          <a:lstStyle/>
          <a:p>
            <a:r>
              <a:rPr lang="en-US" dirty="0" smtClean="0"/>
              <a:t>Grounding Principals</a:t>
            </a:r>
            <a:endParaRPr lang="en-US" dirty="0"/>
          </a:p>
        </p:txBody>
      </p:sp>
      <p:sp>
        <p:nvSpPr>
          <p:cNvPr id="9"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
        <p:nvSpPr>
          <p:cNvPr id="10" name="Title 4"/>
          <p:cNvSpPr txBox="1">
            <a:spLocks/>
          </p:cNvSpPr>
          <p:nvPr/>
        </p:nvSpPr>
        <p:spPr>
          <a:xfrm>
            <a:off x="685800" y="152400"/>
            <a:ext cx="7772400" cy="838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bg1"/>
                </a:solidFill>
                <a:latin typeface="Georgia"/>
                <a:ea typeface="+mj-ea"/>
                <a:cs typeface="+mj-cs"/>
              </a:defRPr>
            </a:lvl1pPr>
          </a:lstStyle>
          <a:p>
            <a:r>
              <a:rPr lang="en-US" sz="3600" dirty="0" smtClean="0"/>
              <a:t>Grounding Principles</a:t>
            </a:r>
            <a:endParaRPr lang="en-US" sz="3600" dirty="0"/>
          </a:p>
        </p:txBody>
      </p:sp>
    </p:spTree>
    <p:extLst>
      <p:ext uri="{BB962C8B-B14F-4D97-AF65-F5344CB8AC3E}">
        <p14:creationId xmlns:p14="http://schemas.microsoft.com/office/powerpoint/2010/main" val="3879074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3400" y="1905000"/>
            <a:ext cx="7391400" cy="1892826"/>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What does your company do to bring new people on board?</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What would you add if you had more time and resources?</a:t>
            </a:r>
          </a:p>
        </p:txBody>
      </p:sp>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t="6040" r="27122"/>
          <a:stretch/>
        </p:blipFill>
        <p:spPr>
          <a:xfrm>
            <a:off x="7570546" y="5257800"/>
            <a:ext cx="1243422" cy="1066800"/>
          </a:xfrm>
          <a:prstGeom prst="rect">
            <a:avLst/>
          </a:prstGeom>
        </p:spPr>
      </p:pic>
      <p:sp>
        <p:nvSpPr>
          <p:cNvPr id="2" name="Title 1"/>
          <p:cNvSpPr>
            <a:spLocks noGrp="1"/>
          </p:cNvSpPr>
          <p:nvPr>
            <p:ph type="ctrTitle"/>
          </p:nvPr>
        </p:nvSpPr>
        <p:spPr/>
        <p:txBody>
          <a:bodyPr/>
          <a:lstStyle/>
          <a:p>
            <a:r>
              <a:rPr lang="en-US" dirty="0">
                <a:solidFill>
                  <a:prstClr val="white"/>
                </a:solidFill>
                <a:cs typeface="Georgia"/>
              </a:rPr>
              <a:t>Onboarding check in</a:t>
            </a:r>
            <a:endParaRPr lang="en-US" dirty="0">
              <a:cs typeface="Georgia"/>
            </a:endParaRPr>
          </a:p>
        </p:txBody>
      </p:sp>
      <p:sp>
        <p:nvSpPr>
          <p:cNvPr id="10"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231841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738223"/>
            <a:ext cx="8534400" cy="4293483"/>
          </a:xfrm>
          <a:prstGeom prst="rect">
            <a:avLst/>
          </a:prstGeom>
        </p:spPr>
        <p:txBody>
          <a:bodyPr wrap="square">
            <a:spAutoFit/>
          </a:bodyPr>
          <a:lstStyle/>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Have workspace ready</a:t>
            </a:r>
          </a:p>
          <a:p>
            <a:pPr marL="1371600" lvl="1" indent="-457200">
              <a:spcAft>
                <a:spcPts val="600"/>
              </a:spcAft>
              <a:buFont typeface="Arial" panose="020B0604020202020204" pitchFamily="34" charset="0"/>
              <a:buChar char="•"/>
            </a:pPr>
            <a:r>
              <a:rPr lang="en-US" sz="2800" dirty="0">
                <a:solidFill>
                  <a:schemeClr val="tx1">
                    <a:lumMod val="65000"/>
                    <a:lumOff val="35000"/>
                  </a:schemeClr>
                </a:solidFill>
              </a:rPr>
              <a:t>Have team lunch to introduce new </a:t>
            </a:r>
            <a:r>
              <a:rPr lang="en-US" sz="2800" dirty="0" smtClean="0">
                <a:solidFill>
                  <a:schemeClr val="tx1">
                    <a:lumMod val="65000"/>
                    <a:lumOff val="35000"/>
                  </a:schemeClr>
                </a:solidFill>
              </a:rPr>
              <a:t>person</a:t>
            </a:r>
          </a:p>
          <a:p>
            <a:pPr marL="1371600" lvl="1" indent="-457200">
              <a:spcAft>
                <a:spcPts val="600"/>
              </a:spcAft>
              <a:buFont typeface="Arial" panose="020B0604020202020204" pitchFamily="34" charset="0"/>
              <a:buChar char="•"/>
            </a:pPr>
            <a:r>
              <a:rPr lang="en-US" sz="2800" dirty="0">
                <a:solidFill>
                  <a:schemeClr val="tx1">
                    <a:lumMod val="65000"/>
                    <a:lumOff val="35000"/>
                  </a:schemeClr>
                </a:solidFill>
              </a:rPr>
              <a:t>Assign a buddy to help new person settle in and answer any questions </a:t>
            </a:r>
            <a:endParaRPr lang="en-US" sz="2800" dirty="0" smtClean="0">
              <a:solidFill>
                <a:schemeClr val="tx1">
                  <a:lumMod val="65000"/>
                  <a:lumOff val="35000"/>
                </a:schemeClr>
              </a:solidFill>
            </a:endParaRP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Make 90 day plan with clear expectations </a:t>
            </a:r>
            <a:endParaRPr lang="en-US" sz="2800" dirty="0">
              <a:solidFill>
                <a:schemeClr val="tx1">
                  <a:lumMod val="65000"/>
                  <a:lumOff val="35000"/>
                </a:schemeClr>
              </a:solidFill>
            </a:endParaRPr>
          </a:p>
          <a:p>
            <a:pPr marL="1371600" lvl="1" indent="-457200">
              <a:spcAft>
                <a:spcPts val="600"/>
              </a:spcAft>
              <a:buFont typeface="Arial" panose="020B0604020202020204" pitchFamily="34" charset="0"/>
              <a:buChar char="•"/>
            </a:pPr>
            <a:r>
              <a:rPr lang="en-US" sz="2800" dirty="0" smtClean="0">
                <a:solidFill>
                  <a:schemeClr val="tx1">
                    <a:lumMod val="65000"/>
                    <a:lumOff val="35000"/>
                  </a:schemeClr>
                </a:solidFill>
              </a:rPr>
              <a:t>Check in frequently in first few weeks to make sure the new hire has what they need to be productive</a:t>
            </a:r>
          </a:p>
          <a:p>
            <a:pPr marL="1371600" lvl="1" indent="-457200">
              <a:spcAft>
                <a:spcPts val="600"/>
              </a:spcAft>
              <a:buFont typeface="Arial" panose="020B0604020202020204" pitchFamily="34" charset="0"/>
              <a:buChar char="•"/>
            </a:pPr>
            <a:endParaRPr lang="en-US" sz="2400" dirty="0" smtClean="0">
              <a:solidFill>
                <a:srgbClr val="17375E"/>
              </a:solidFill>
            </a:endParaRPr>
          </a:p>
        </p:txBody>
      </p:sp>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t="6040" r="27122"/>
          <a:stretch/>
        </p:blipFill>
        <p:spPr>
          <a:xfrm>
            <a:off x="7570546" y="5257800"/>
            <a:ext cx="1243422" cy="1066800"/>
          </a:xfrm>
          <a:prstGeom prst="rect">
            <a:avLst/>
          </a:prstGeom>
        </p:spPr>
      </p:pic>
      <p:sp>
        <p:nvSpPr>
          <p:cNvPr id="2" name="Title 1"/>
          <p:cNvSpPr>
            <a:spLocks noGrp="1"/>
          </p:cNvSpPr>
          <p:nvPr>
            <p:ph type="ctrTitle"/>
          </p:nvPr>
        </p:nvSpPr>
        <p:spPr/>
        <p:txBody>
          <a:bodyPr>
            <a:noAutofit/>
          </a:bodyPr>
          <a:lstStyle/>
          <a:p>
            <a:r>
              <a:rPr lang="en-US" dirty="0">
                <a:solidFill>
                  <a:prstClr val="white"/>
                </a:solidFill>
                <a:cs typeface="Georgia"/>
              </a:rPr>
              <a:t>Onboarding and mentorship </a:t>
            </a:r>
            <a:r>
              <a:rPr lang="en-US" dirty="0" smtClean="0">
                <a:solidFill>
                  <a:prstClr val="white"/>
                </a:solidFill>
                <a:cs typeface="Georgia"/>
              </a:rPr>
              <a:t/>
            </a:r>
            <a:br>
              <a:rPr lang="en-US" dirty="0" smtClean="0">
                <a:solidFill>
                  <a:prstClr val="white"/>
                </a:solidFill>
                <a:cs typeface="Georgia"/>
              </a:rPr>
            </a:br>
            <a:r>
              <a:rPr lang="en-US" dirty="0" smtClean="0">
                <a:solidFill>
                  <a:prstClr val="white"/>
                </a:solidFill>
                <a:cs typeface="Georgia"/>
              </a:rPr>
              <a:t>at </a:t>
            </a:r>
            <a:r>
              <a:rPr lang="en-US" dirty="0">
                <a:solidFill>
                  <a:prstClr val="white"/>
                </a:solidFill>
                <a:cs typeface="Georgia"/>
              </a:rPr>
              <a:t>startups </a:t>
            </a:r>
            <a:endParaRPr lang="en-US" dirty="0">
              <a:cs typeface="Georgia"/>
            </a:endParaRPr>
          </a:p>
        </p:txBody>
      </p:sp>
      <p:sp>
        <p:nvSpPr>
          <p:cNvPr id="10"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3732766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81000" y="1724248"/>
            <a:ext cx="8153400" cy="1569660"/>
          </a:xfrm>
          <a:prstGeom prst="rect">
            <a:avLst/>
          </a:prstGeom>
        </p:spPr>
        <p:txBody>
          <a:bodyPr wrap="square">
            <a:spAutoFit/>
          </a:bodyPr>
          <a:lstStyle/>
          <a:p>
            <a:pPr marL="914400" indent="-457200">
              <a:spcAft>
                <a:spcPts val="600"/>
              </a:spcAft>
              <a:buFont typeface="Arial" panose="020B0604020202020204" pitchFamily="34" charset="0"/>
              <a:buChar char="•"/>
            </a:pPr>
            <a:r>
              <a:rPr lang="en-US" sz="2400" dirty="0" err="1" smtClean="0">
                <a:solidFill>
                  <a:schemeClr val="tx1">
                    <a:lumMod val="65000"/>
                    <a:lumOff val="35000"/>
                  </a:schemeClr>
                </a:solidFill>
              </a:rPr>
              <a:t>Zingerman’s</a:t>
            </a:r>
            <a:r>
              <a:rPr lang="en-US" sz="2400" dirty="0" smtClean="0">
                <a:solidFill>
                  <a:schemeClr val="tx1">
                    <a:lumMod val="65000"/>
                    <a:lumOff val="35000"/>
                  </a:schemeClr>
                </a:solidFill>
              </a:rPr>
              <a:t> Community of Businesses: new employees receive training passport for first 90 days, including orientation with founders to understand company mission and vision</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0" y="3365613"/>
            <a:ext cx="2590800" cy="610997"/>
          </a:xfrm>
          <a:prstGeom prst="rect">
            <a:avLst/>
          </a:prstGeom>
        </p:spPr>
      </p:pic>
      <p:sp>
        <p:nvSpPr>
          <p:cNvPr id="5" name="Rectangle 4"/>
          <p:cNvSpPr/>
          <p:nvPr/>
        </p:nvSpPr>
        <p:spPr>
          <a:xfrm>
            <a:off x="356888" y="4267200"/>
            <a:ext cx="8177512" cy="830997"/>
          </a:xfrm>
          <a:prstGeom prst="rect">
            <a:avLst/>
          </a:prstGeom>
        </p:spPr>
        <p:txBody>
          <a:bodyPr wrap="square">
            <a:spAutoFit/>
          </a:bodyPr>
          <a:lstStyle/>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W.L. Gore, makers of Gore-Tex, assign new employees a sponsor to help orient and guide them</a:t>
            </a:r>
            <a:endParaRPr lang="en-US" sz="2400" dirty="0">
              <a:solidFill>
                <a:schemeClr val="tx1">
                  <a:lumMod val="65000"/>
                  <a:lumOff val="35000"/>
                </a:schemeClr>
              </a:solidFill>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3533" y="5098198"/>
            <a:ext cx="1986991" cy="1170420"/>
          </a:xfrm>
          <a:prstGeom prst="rect">
            <a:avLst/>
          </a:prstGeom>
        </p:spPr>
      </p:pic>
      <p:sp>
        <p:nvSpPr>
          <p:cNvPr id="9" name="Title 8"/>
          <p:cNvSpPr>
            <a:spLocks noGrp="1"/>
          </p:cNvSpPr>
          <p:nvPr>
            <p:ph type="ctrTitle"/>
          </p:nvPr>
        </p:nvSpPr>
        <p:spPr/>
        <p:txBody>
          <a:bodyPr/>
          <a:lstStyle/>
          <a:p>
            <a:r>
              <a:rPr lang="en-US" dirty="0" err="1">
                <a:solidFill>
                  <a:prstClr val="white"/>
                </a:solidFill>
                <a:cs typeface="Georgia"/>
              </a:rPr>
              <a:t>Zingerman’s</a:t>
            </a:r>
            <a:r>
              <a:rPr lang="en-US" dirty="0">
                <a:solidFill>
                  <a:prstClr val="white"/>
                </a:solidFill>
                <a:cs typeface="Georgia"/>
              </a:rPr>
              <a:t> and W.L. Gore</a:t>
            </a:r>
            <a:endParaRPr lang="en-US" dirty="0">
              <a:cs typeface="Georgia"/>
            </a:endParaRPr>
          </a:p>
        </p:txBody>
      </p:sp>
      <p:sp>
        <p:nvSpPr>
          <p:cNvPr id="10"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2638173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3400" y="1905000"/>
            <a:ext cx="7391400" cy="954107"/>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What does your company do now to intentionally build the culture you want?</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4200" y="5428844"/>
            <a:ext cx="1676400" cy="957943"/>
          </a:xfrm>
          <a:prstGeom prst="rect">
            <a:avLst/>
          </a:prstGeom>
        </p:spPr>
      </p:pic>
      <p:sp>
        <p:nvSpPr>
          <p:cNvPr id="3" name="Title 2"/>
          <p:cNvSpPr>
            <a:spLocks noGrp="1"/>
          </p:cNvSpPr>
          <p:nvPr>
            <p:ph type="ctrTitle"/>
          </p:nvPr>
        </p:nvSpPr>
        <p:spPr/>
        <p:txBody>
          <a:bodyPr/>
          <a:lstStyle/>
          <a:p>
            <a:r>
              <a:rPr lang="en-US" dirty="0">
                <a:solidFill>
                  <a:prstClr val="white"/>
                </a:solidFill>
                <a:cs typeface="Georgia"/>
              </a:rPr>
              <a:t>Culture Building Check-in</a:t>
            </a:r>
            <a:endParaRPr lang="en-US" dirty="0">
              <a:cs typeface="Georgia"/>
            </a:endParaRPr>
          </a:p>
        </p:txBody>
      </p:sp>
      <p:sp>
        <p:nvSpPr>
          <p:cNvPr id="9"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1537156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3400" y="1905000"/>
            <a:ext cx="7391400" cy="4001095"/>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a:solidFill>
                  <a:schemeClr val="tx1">
                    <a:lumMod val="65000"/>
                    <a:lumOff val="35000"/>
                  </a:schemeClr>
                </a:solidFill>
              </a:rPr>
              <a:t>Document your </a:t>
            </a:r>
            <a:r>
              <a:rPr lang="en-US" sz="2800" dirty="0" smtClean="0">
                <a:solidFill>
                  <a:schemeClr val="tx1">
                    <a:lumMod val="65000"/>
                    <a:lumOff val="35000"/>
                  </a:schemeClr>
                </a:solidFill>
              </a:rPr>
              <a:t>core values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Hire well</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Evolve </a:t>
            </a:r>
            <a:r>
              <a:rPr lang="en-US" sz="2800" dirty="0">
                <a:solidFill>
                  <a:schemeClr val="tx1">
                    <a:lumMod val="65000"/>
                    <a:lumOff val="35000"/>
                  </a:schemeClr>
                </a:solidFill>
              </a:rPr>
              <a:t>with </a:t>
            </a:r>
            <a:r>
              <a:rPr lang="en-US" sz="2800" dirty="0" smtClean="0">
                <a:solidFill>
                  <a:schemeClr val="tx1">
                    <a:lumMod val="65000"/>
                    <a:lumOff val="35000"/>
                  </a:schemeClr>
                </a:solidFill>
              </a:rPr>
              <a:t>growth</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Set </a:t>
            </a:r>
            <a:r>
              <a:rPr lang="en-US" sz="2800" dirty="0">
                <a:solidFill>
                  <a:schemeClr val="tx1">
                    <a:lumMod val="65000"/>
                    <a:lumOff val="35000"/>
                  </a:schemeClr>
                </a:solidFill>
              </a:rPr>
              <a:t>the physical </a:t>
            </a:r>
            <a:r>
              <a:rPr lang="en-US" sz="2800" dirty="0" smtClean="0">
                <a:solidFill>
                  <a:schemeClr val="tx1">
                    <a:lumMod val="65000"/>
                    <a:lumOff val="35000"/>
                  </a:schemeClr>
                </a:solidFill>
              </a:rPr>
              <a:t>environment </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Celebrate wins and have fun together</a:t>
            </a:r>
          </a:p>
          <a:p>
            <a:pPr marL="914400" indent="-457200">
              <a:spcAft>
                <a:spcPts val="600"/>
              </a:spcAft>
              <a:buFont typeface="Arial" panose="020B0604020202020204" pitchFamily="34" charset="0"/>
              <a:buChar char="•"/>
            </a:pPr>
            <a:r>
              <a:rPr lang="en-US" sz="2800" dirty="0">
                <a:solidFill>
                  <a:schemeClr val="tx1">
                    <a:lumMod val="65000"/>
                    <a:lumOff val="35000"/>
                  </a:schemeClr>
                </a:solidFill>
              </a:rPr>
              <a:t>Create a recognition program to reinforce behaviors that drive </a:t>
            </a:r>
            <a:r>
              <a:rPr lang="en-US" sz="2800" dirty="0" smtClean="0">
                <a:solidFill>
                  <a:schemeClr val="tx1">
                    <a:lumMod val="65000"/>
                    <a:lumOff val="35000"/>
                  </a:schemeClr>
                </a:solidFill>
              </a:rPr>
              <a:t>results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Be transparent</a:t>
            </a: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4200" y="5442857"/>
            <a:ext cx="1676400" cy="957943"/>
          </a:xfrm>
          <a:prstGeom prst="rect">
            <a:avLst/>
          </a:prstGeom>
        </p:spPr>
      </p:pic>
      <p:sp>
        <p:nvSpPr>
          <p:cNvPr id="3" name="Title 2"/>
          <p:cNvSpPr>
            <a:spLocks noGrp="1"/>
          </p:cNvSpPr>
          <p:nvPr>
            <p:ph type="ctrTitle"/>
          </p:nvPr>
        </p:nvSpPr>
        <p:spPr/>
        <p:txBody>
          <a:bodyPr/>
          <a:lstStyle/>
          <a:p>
            <a:r>
              <a:rPr lang="en-US" dirty="0">
                <a:solidFill>
                  <a:prstClr val="white"/>
                </a:solidFill>
                <a:cs typeface="Georgia"/>
              </a:rPr>
              <a:t>Culture Building </a:t>
            </a:r>
            <a:endParaRPr lang="en-US" dirty="0"/>
          </a:p>
        </p:txBody>
      </p:sp>
      <p:sp>
        <p:nvSpPr>
          <p:cNvPr id="9"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467098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3400" y="1752600"/>
            <a:ext cx="7391400" cy="1969770"/>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Culture of appreciation – recognize anyone who meets/exceeds expectations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4:1 </a:t>
            </a:r>
            <a:r>
              <a:rPr lang="en-US" sz="2800" dirty="0">
                <a:solidFill>
                  <a:schemeClr val="tx1">
                    <a:lumMod val="65000"/>
                    <a:lumOff val="35000"/>
                  </a:schemeClr>
                </a:solidFill>
              </a:rPr>
              <a:t>praise to </a:t>
            </a:r>
            <a:r>
              <a:rPr lang="en-US" sz="2800" dirty="0" smtClean="0">
                <a:solidFill>
                  <a:schemeClr val="tx1">
                    <a:lumMod val="65000"/>
                    <a:lumOff val="35000"/>
                  </a:schemeClr>
                </a:solidFill>
              </a:rPr>
              <a:t>constructive </a:t>
            </a:r>
            <a:r>
              <a:rPr lang="en-US" sz="2800" dirty="0">
                <a:solidFill>
                  <a:schemeClr val="tx1">
                    <a:lumMod val="65000"/>
                    <a:lumOff val="35000"/>
                  </a:schemeClr>
                </a:solidFill>
              </a:rPr>
              <a:t>criticism</a:t>
            </a:r>
            <a:endParaRPr lang="en-US" sz="2800" dirty="0" smtClean="0">
              <a:solidFill>
                <a:schemeClr val="tx1">
                  <a:lumMod val="65000"/>
                  <a:lumOff val="35000"/>
                </a:schemeClr>
              </a:solidFill>
            </a:endParaRP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Code Green: customer feedback</a:t>
            </a:r>
          </a:p>
        </p:txBody>
      </p:sp>
      <p:pic>
        <p:nvPicPr>
          <p:cNvPr id="9" name="Picture 8" descr="Zappos logo.png"/>
          <p:cNvPicPr>
            <a:picLocks noChangeAspect="1"/>
          </p:cNvPicPr>
          <p:nvPr/>
        </p:nvPicPr>
        <p:blipFill>
          <a:blip r:embed="rId3" cstate="print"/>
          <a:stretch>
            <a:fillRect/>
          </a:stretch>
        </p:blipFill>
        <p:spPr>
          <a:xfrm>
            <a:off x="7108422" y="5638800"/>
            <a:ext cx="1746727" cy="956806"/>
          </a:xfrm>
          <a:prstGeom prst="rect">
            <a:avLst/>
          </a:prstGeom>
        </p:spPr>
      </p:pic>
      <p:sp>
        <p:nvSpPr>
          <p:cNvPr id="10" name="Rectangle 9"/>
          <p:cNvSpPr/>
          <p:nvPr/>
        </p:nvSpPr>
        <p:spPr>
          <a:xfrm>
            <a:off x="533400" y="4038600"/>
            <a:ext cx="7772400" cy="1969770"/>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Celebrate wins by ringing bell, parade, t-shirts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Props email with customer compliments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Teams have a budget to have fun together regularly</a:t>
            </a: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66790" y="3124200"/>
            <a:ext cx="2188359" cy="516088"/>
          </a:xfrm>
          <a:prstGeom prst="rect">
            <a:avLst/>
          </a:prstGeom>
        </p:spPr>
      </p:pic>
      <p:sp>
        <p:nvSpPr>
          <p:cNvPr id="2" name="Title 1"/>
          <p:cNvSpPr>
            <a:spLocks noGrp="1"/>
          </p:cNvSpPr>
          <p:nvPr>
            <p:ph type="ctrTitle"/>
          </p:nvPr>
        </p:nvSpPr>
        <p:spPr/>
        <p:txBody>
          <a:bodyPr/>
          <a:lstStyle/>
          <a:p>
            <a:r>
              <a:rPr lang="en-US" dirty="0" err="1">
                <a:solidFill>
                  <a:prstClr val="white"/>
                </a:solidFill>
                <a:cs typeface="Georgia"/>
              </a:rPr>
              <a:t>Zingerman’s</a:t>
            </a:r>
            <a:r>
              <a:rPr lang="en-US" dirty="0">
                <a:solidFill>
                  <a:prstClr val="white"/>
                </a:solidFill>
                <a:cs typeface="Georgia"/>
              </a:rPr>
              <a:t> and </a:t>
            </a:r>
            <a:r>
              <a:rPr lang="en-US" dirty="0" err="1">
                <a:solidFill>
                  <a:prstClr val="white"/>
                </a:solidFill>
                <a:cs typeface="Georgia"/>
              </a:rPr>
              <a:t>Zappos</a:t>
            </a:r>
            <a:endParaRPr lang="en-US" dirty="0">
              <a:cs typeface="Georgia"/>
            </a:endParaRPr>
          </a:p>
        </p:txBody>
      </p:sp>
      <p:sp>
        <p:nvSpPr>
          <p:cNvPr id="11"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556288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3400" y="1905000"/>
            <a:ext cx="7391400" cy="1384995"/>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What does your company do now to communicate your culture clearly and consistently?</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4200" y="5428844"/>
            <a:ext cx="1676400" cy="957943"/>
          </a:xfrm>
          <a:prstGeom prst="rect">
            <a:avLst/>
          </a:prstGeom>
        </p:spPr>
      </p:pic>
      <p:sp>
        <p:nvSpPr>
          <p:cNvPr id="2" name="Title 1"/>
          <p:cNvSpPr>
            <a:spLocks noGrp="1"/>
          </p:cNvSpPr>
          <p:nvPr>
            <p:ph type="ctrTitle"/>
          </p:nvPr>
        </p:nvSpPr>
        <p:spPr/>
        <p:txBody>
          <a:bodyPr/>
          <a:lstStyle/>
          <a:p>
            <a:r>
              <a:rPr lang="en-US" dirty="0">
                <a:solidFill>
                  <a:prstClr val="white"/>
                </a:solidFill>
                <a:cs typeface="Georgia"/>
              </a:rPr>
              <a:t>Communicating the Culture Check-in</a:t>
            </a:r>
            <a:endParaRPr lang="en-US" dirty="0">
              <a:cs typeface="Georgia"/>
            </a:endParaRPr>
          </a:p>
        </p:txBody>
      </p:sp>
      <p:sp>
        <p:nvSpPr>
          <p:cNvPr id="10"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3244524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3400" y="1752600"/>
            <a:ext cx="7391400" cy="3693319"/>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a:solidFill>
                  <a:schemeClr val="tx1">
                    <a:lumMod val="65000"/>
                    <a:lumOff val="35000"/>
                  </a:schemeClr>
                </a:solidFill>
              </a:rPr>
              <a:t>Every aspect of communication and </a:t>
            </a:r>
            <a:r>
              <a:rPr lang="en-US" sz="2800" dirty="0" smtClean="0">
                <a:solidFill>
                  <a:schemeClr val="tx1">
                    <a:lumMod val="65000"/>
                    <a:lumOff val="35000"/>
                  </a:schemeClr>
                </a:solidFill>
              </a:rPr>
              <a:t>behavior (meetings, website, interviews, emails, company events) should </a:t>
            </a:r>
            <a:r>
              <a:rPr lang="en-US" sz="2800" dirty="0">
                <a:solidFill>
                  <a:schemeClr val="tx1">
                    <a:lumMod val="65000"/>
                    <a:lumOff val="35000"/>
                  </a:schemeClr>
                </a:solidFill>
              </a:rPr>
              <a:t>broadcast your culture </a:t>
            </a:r>
            <a:endParaRPr lang="en-US" sz="2800" dirty="0" smtClean="0">
              <a:solidFill>
                <a:schemeClr val="tx1">
                  <a:lumMod val="65000"/>
                  <a:lumOff val="35000"/>
                </a:schemeClr>
              </a:solidFill>
            </a:endParaRP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Ensure all employees are </a:t>
            </a:r>
            <a:r>
              <a:rPr lang="en-US" sz="2800" dirty="0">
                <a:solidFill>
                  <a:schemeClr val="tx1">
                    <a:lumMod val="65000"/>
                    <a:lumOff val="35000"/>
                  </a:schemeClr>
                </a:solidFill>
              </a:rPr>
              <a:t>advocates for your culture and incorporate it into </a:t>
            </a:r>
            <a:r>
              <a:rPr lang="en-US" sz="2800" dirty="0" smtClean="0">
                <a:solidFill>
                  <a:schemeClr val="tx1">
                    <a:lumMod val="65000"/>
                    <a:lumOff val="35000"/>
                  </a:schemeClr>
                </a:solidFill>
              </a:rPr>
              <a:t>everything</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Make your core values work for you</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4200" y="5428844"/>
            <a:ext cx="1676400" cy="957943"/>
          </a:xfrm>
          <a:prstGeom prst="rect">
            <a:avLst/>
          </a:prstGeom>
        </p:spPr>
      </p:pic>
      <p:sp>
        <p:nvSpPr>
          <p:cNvPr id="2" name="Title 1"/>
          <p:cNvSpPr>
            <a:spLocks noGrp="1"/>
          </p:cNvSpPr>
          <p:nvPr>
            <p:ph type="ctrTitle"/>
          </p:nvPr>
        </p:nvSpPr>
        <p:spPr/>
        <p:txBody>
          <a:bodyPr/>
          <a:lstStyle/>
          <a:p>
            <a:r>
              <a:rPr lang="en-US" dirty="0">
                <a:solidFill>
                  <a:prstClr val="white"/>
                </a:solidFill>
                <a:cs typeface="Georgia"/>
              </a:rPr>
              <a:t>Communication Best Practices</a:t>
            </a:r>
            <a:endParaRPr lang="en-US" dirty="0">
              <a:cs typeface="Georgia"/>
            </a:endParaRPr>
          </a:p>
        </p:txBody>
      </p:sp>
      <p:sp>
        <p:nvSpPr>
          <p:cNvPr id="10"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1208626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3400" y="1600200"/>
            <a:ext cx="8077200" cy="1969770"/>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err="1" smtClean="0">
                <a:solidFill>
                  <a:schemeClr val="tx1">
                    <a:lumMod val="65000"/>
                    <a:lumOff val="35000"/>
                  </a:schemeClr>
                </a:solidFill>
                <a:latin typeface="Calibri" panose="020F0502020204030204" pitchFamily="34" charset="0"/>
              </a:rPr>
              <a:t>Warby</a:t>
            </a:r>
            <a:r>
              <a:rPr lang="en-US" sz="2800" dirty="0" smtClean="0">
                <a:solidFill>
                  <a:schemeClr val="tx1">
                    <a:lumMod val="65000"/>
                    <a:lumOff val="35000"/>
                  </a:schemeClr>
                </a:solidFill>
                <a:latin typeface="Calibri" panose="020F0502020204030204" pitchFamily="34" charset="0"/>
              </a:rPr>
              <a:t> Parker has clear </a:t>
            </a:r>
            <a:r>
              <a:rPr lang="en-US" sz="2800" dirty="0">
                <a:solidFill>
                  <a:schemeClr val="tx1">
                    <a:lumMod val="65000"/>
                    <a:lumOff val="35000"/>
                  </a:schemeClr>
                </a:solidFill>
                <a:latin typeface="Calibri" panose="020F0502020204030204" pitchFamily="34" charset="0"/>
              </a:rPr>
              <a:t>core </a:t>
            </a:r>
            <a:r>
              <a:rPr lang="en-US" sz="2800" dirty="0" smtClean="0">
                <a:solidFill>
                  <a:schemeClr val="tx1">
                    <a:lumMod val="65000"/>
                    <a:lumOff val="35000"/>
                  </a:schemeClr>
                </a:solidFill>
                <a:latin typeface="Calibri" panose="020F0502020204030204" pitchFamily="34" charset="0"/>
              </a:rPr>
              <a:t>values and </a:t>
            </a:r>
            <a:r>
              <a:rPr lang="en-US" sz="2800" dirty="0">
                <a:solidFill>
                  <a:schemeClr val="tx1">
                    <a:lumMod val="65000"/>
                    <a:lumOff val="35000"/>
                  </a:schemeClr>
                </a:solidFill>
                <a:latin typeface="Calibri" panose="020F0502020204030204" pitchFamily="34" charset="0"/>
              </a:rPr>
              <a:t>intentional culture focus</a:t>
            </a:r>
            <a:endParaRPr lang="en-US" sz="2800" dirty="0" smtClean="0">
              <a:solidFill>
                <a:schemeClr val="tx1">
                  <a:lumMod val="65000"/>
                  <a:lumOff val="35000"/>
                </a:schemeClr>
              </a:solidFill>
              <a:latin typeface="Calibri" panose="020F0502020204030204" pitchFamily="34" charset="0"/>
            </a:endParaRP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Train </a:t>
            </a:r>
            <a:r>
              <a:rPr lang="en-US" sz="2800" dirty="0">
                <a:solidFill>
                  <a:schemeClr val="tx1">
                    <a:lumMod val="65000"/>
                    <a:lumOff val="35000"/>
                  </a:schemeClr>
                </a:solidFill>
                <a:latin typeface="Calibri" panose="020F0502020204030204" pitchFamily="34" charset="0"/>
              </a:rPr>
              <a:t>everyone to serve </a:t>
            </a:r>
            <a:r>
              <a:rPr lang="en-US" sz="2800" dirty="0" smtClean="0">
                <a:solidFill>
                  <a:schemeClr val="tx1">
                    <a:lumMod val="65000"/>
                    <a:lumOff val="35000"/>
                  </a:schemeClr>
                </a:solidFill>
                <a:latin typeface="Calibri" panose="020F0502020204030204" pitchFamily="34" charset="0"/>
              </a:rPr>
              <a:t>customers</a:t>
            </a:r>
            <a:endParaRPr lang="en-US" sz="2800" dirty="0">
              <a:solidFill>
                <a:schemeClr val="tx1">
                  <a:lumMod val="65000"/>
                  <a:lumOff val="35000"/>
                </a:schemeClr>
              </a:solidFill>
              <a:latin typeface="Calibri" panose="020F0502020204030204" pitchFamily="34" charset="0"/>
            </a:endParaRP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latin typeface="Calibri" panose="020F0502020204030204" pitchFamily="34" charset="0"/>
              </a:rPr>
              <a:t>“Buy a pair, give a pair”</a:t>
            </a:r>
            <a:endParaRPr lang="en-US" sz="2800" dirty="0" smtClean="0">
              <a:solidFill>
                <a:schemeClr val="tx1">
                  <a:lumMod val="65000"/>
                  <a:lumOff val="35000"/>
                </a:schemeClr>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5928360"/>
            <a:ext cx="2438400" cy="396240"/>
          </a:xfrm>
          <a:prstGeom prst="rect">
            <a:avLst/>
          </a:prstGeom>
        </p:spPr>
      </p:pic>
      <p:sp>
        <p:nvSpPr>
          <p:cNvPr id="9" name="Rectangle 8"/>
          <p:cNvSpPr/>
          <p:nvPr/>
        </p:nvSpPr>
        <p:spPr>
          <a:xfrm>
            <a:off x="533400" y="4343400"/>
            <a:ext cx="8077200" cy="1892826"/>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Tasty Catering employees worked together to develop core values</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Read values at every meeting and refer to them by number</a:t>
            </a: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1200" y="3237292"/>
            <a:ext cx="2590799" cy="805597"/>
          </a:xfrm>
          <a:prstGeom prst="rect">
            <a:avLst/>
          </a:prstGeom>
        </p:spPr>
      </p:pic>
      <p:sp>
        <p:nvSpPr>
          <p:cNvPr id="3" name="Title 2"/>
          <p:cNvSpPr>
            <a:spLocks noGrp="1"/>
          </p:cNvSpPr>
          <p:nvPr>
            <p:ph type="ctrTitle"/>
          </p:nvPr>
        </p:nvSpPr>
        <p:spPr/>
        <p:txBody>
          <a:bodyPr/>
          <a:lstStyle/>
          <a:p>
            <a:r>
              <a:rPr lang="en-US" dirty="0" err="1">
                <a:solidFill>
                  <a:prstClr val="white"/>
                </a:solidFill>
                <a:cs typeface="Georgia"/>
              </a:rPr>
              <a:t>Warby</a:t>
            </a:r>
            <a:r>
              <a:rPr lang="en-US" dirty="0">
                <a:solidFill>
                  <a:prstClr val="white"/>
                </a:solidFill>
                <a:cs typeface="Georgia"/>
              </a:rPr>
              <a:t> Parker and Tasty Catering</a:t>
            </a:r>
            <a:endParaRPr lang="en-US" dirty="0">
              <a:cs typeface="Georgia"/>
            </a:endParaRPr>
          </a:p>
        </p:txBody>
      </p:sp>
      <p:sp>
        <p:nvSpPr>
          <p:cNvPr id="11"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53506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52600" y="2286000"/>
            <a:ext cx="6172200" cy="1538883"/>
          </a:xfrm>
          <a:prstGeom prst="rect">
            <a:avLst/>
          </a:prstGeom>
        </p:spPr>
        <p:txBody>
          <a:bodyPr wrap="square">
            <a:spAutoFit/>
          </a:bodyPr>
          <a:lstStyle/>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What is your top takeaway?</a:t>
            </a:r>
          </a:p>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Feedback form - what went well, what could be presented differently?</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6575" y="4466838"/>
            <a:ext cx="2943225" cy="1552575"/>
          </a:xfrm>
          <a:prstGeom prst="rect">
            <a:avLst/>
          </a:prstGeom>
        </p:spPr>
      </p:pic>
      <p:sp>
        <p:nvSpPr>
          <p:cNvPr id="2" name="Title 1"/>
          <p:cNvSpPr>
            <a:spLocks noGrp="1"/>
          </p:cNvSpPr>
          <p:nvPr>
            <p:ph type="ctrTitle"/>
          </p:nvPr>
        </p:nvSpPr>
        <p:spPr/>
        <p:txBody>
          <a:bodyPr/>
          <a:lstStyle/>
          <a:p>
            <a:r>
              <a:rPr lang="en-US" dirty="0">
                <a:solidFill>
                  <a:prstClr val="white"/>
                </a:solidFill>
                <a:cs typeface="Georgia"/>
              </a:rPr>
              <a:t>Key Takeaways/Feedback</a:t>
            </a:r>
            <a:endParaRPr lang="en-US" dirty="0">
              <a:cs typeface="Georgia"/>
            </a:endParaRPr>
          </a:p>
        </p:txBody>
      </p:sp>
      <p:sp>
        <p:nvSpPr>
          <p:cNvPr id="10"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2852727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1371601"/>
            <a:ext cx="9144000" cy="45719"/>
          </a:xfrm>
          <a:prstGeom prst="rect">
            <a:avLst/>
          </a:prstGeom>
          <a:solidFill>
            <a:srgbClr val="00546B"/>
          </a:solidFill>
        </p:spPr>
        <p:txBody>
          <a:bodyPr wrap="square">
            <a:spAutoFit/>
          </a:bodyPr>
          <a:lstStyle/>
          <a:p>
            <a:pPr>
              <a:buFont typeface="Wingdings" pitchFamily="2" charset="2"/>
              <a:buNone/>
              <a:defRPr/>
            </a:pPr>
            <a:endParaRPr lang="en-US" sz="1500" kern="0" dirty="0">
              <a:solidFill>
                <a:schemeClr val="tx2">
                  <a:lumMod val="75000"/>
                </a:schemeClr>
              </a:solidFill>
              <a:latin typeface="Avenir 45 Book" pitchFamily="34" charset="0"/>
              <a:ea typeface="ＭＳ Ｐゴシック" pitchFamily="-106" charset="-128"/>
              <a:cs typeface="Calibri"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40581"/>
            <a:ext cx="9144000" cy="6093619"/>
          </a:xfrm>
          <a:prstGeom prst="rect">
            <a:avLst/>
          </a:prstGeom>
        </p:spPr>
      </p:pic>
    </p:spTree>
    <p:extLst>
      <p:ext uri="{BB962C8B-B14F-4D97-AF65-F5344CB8AC3E}">
        <p14:creationId xmlns:p14="http://schemas.microsoft.com/office/powerpoint/2010/main" val="944961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52600" y="2286000"/>
            <a:ext cx="6172200" cy="523220"/>
          </a:xfrm>
          <a:prstGeom prst="rect">
            <a:avLst/>
          </a:prstGeom>
        </p:spPr>
        <p:txBody>
          <a:bodyPr wrap="square">
            <a:spAutoFit/>
          </a:bodyPr>
          <a:lstStyle/>
          <a:p>
            <a:pPr marL="457200" indent="-457200">
              <a:spcAft>
                <a:spcPts val="1200"/>
              </a:spcAft>
              <a:buFont typeface="Arial" panose="020B0604020202020204" pitchFamily="34" charset="0"/>
              <a:buChar char="•"/>
            </a:pPr>
            <a:r>
              <a:rPr lang="en-US" sz="2800" dirty="0" smtClean="0">
                <a:solidFill>
                  <a:schemeClr val="tx1">
                    <a:lumMod val="65000"/>
                    <a:lumOff val="35000"/>
                  </a:schemeClr>
                </a:solidFill>
              </a:rPr>
              <a:t>Additional slides if needed</a:t>
            </a:r>
          </a:p>
        </p:txBody>
      </p:sp>
      <p:sp>
        <p:nvSpPr>
          <p:cNvPr id="2" name="Title 1"/>
          <p:cNvSpPr>
            <a:spLocks noGrp="1"/>
          </p:cNvSpPr>
          <p:nvPr>
            <p:ph type="ctrTitle"/>
          </p:nvPr>
        </p:nvSpPr>
        <p:spPr/>
        <p:txBody>
          <a:bodyPr/>
          <a:lstStyle/>
          <a:p>
            <a:r>
              <a:rPr lang="en-US" dirty="0">
                <a:solidFill>
                  <a:prstClr val="white"/>
                </a:solidFill>
                <a:cs typeface="Georgia"/>
              </a:rPr>
              <a:t>Appendix</a:t>
            </a:r>
            <a:endParaRPr lang="en-US" dirty="0">
              <a:cs typeface="Georgia"/>
            </a:endParaRPr>
          </a:p>
        </p:txBody>
      </p:sp>
      <p:sp>
        <p:nvSpPr>
          <p:cNvPr id="9"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2612776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8600" y="1738223"/>
            <a:ext cx="8610600" cy="4539704"/>
          </a:xfrm>
          <a:prstGeom prst="rect">
            <a:avLst/>
          </a:prstGeom>
        </p:spPr>
        <p:txBody>
          <a:bodyPr wrap="square">
            <a:spAutoFit/>
          </a:bodyPr>
          <a:lstStyle/>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If English is not native language:</a:t>
            </a:r>
          </a:p>
          <a:p>
            <a:pPr marL="1371600" lvl="1" indent="-457200">
              <a:spcAft>
                <a:spcPts val="600"/>
              </a:spcAft>
              <a:buFont typeface="Arial" panose="020B0604020202020204" pitchFamily="34" charset="0"/>
              <a:buChar char="•"/>
            </a:pPr>
            <a:r>
              <a:rPr lang="en-US" sz="2400" dirty="0" smtClean="0">
                <a:solidFill>
                  <a:schemeClr val="tx1">
                    <a:lumMod val="65000"/>
                    <a:lumOff val="35000"/>
                  </a:schemeClr>
                </a:solidFill>
              </a:rPr>
              <a:t>Provide ESL instruction and pair with a native English speaker on the job for mentoring</a:t>
            </a:r>
          </a:p>
          <a:p>
            <a:pPr marL="1371600" lvl="1" indent="-457200">
              <a:spcAft>
                <a:spcPts val="600"/>
              </a:spcAft>
              <a:buFont typeface="Arial" panose="020B0604020202020204" pitchFamily="34" charset="0"/>
              <a:buChar char="•"/>
            </a:pPr>
            <a:r>
              <a:rPr lang="en-US" sz="2400" dirty="0" smtClean="0">
                <a:solidFill>
                  <a:schemeClr val="tx1">
                    <a:lumMod val="65000"/>
                    <a:lumOff val="35000"/>
                  </a:schemeClr>
                </a:solidFill>
              </a:rPr>
              <a:t>Have a word of the day – each explain a word in their language and how to pronounce it correctly</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If diversity of religion:</a:t>
            </a:r>
          </a:p>
          <a:p>
            <a:pPr marL="1371600" lvl="1" indent="-457200">
              <a:spcAft>
                <a:spcPts val="600"/>
              </a:spcAft>
              <a:buFont typeface="Arial" panose="020B0604020202020204" pitchFamily="34" charset="0"/>
              <a:buChar char="•"/>
            </a:pPr>
            <a:r>
              <a:rPr lang="en-US" sz="2400" dirty="0" smtClean="0">
                <a:solidFill>
                  <a:schemeClr val="tx1">
                    <a:lumMod val="65000"/>
                    <a:lumOff val="35000"/>
                  </a:schemeClr>
                </a:solidFill>
              </a:rPr>
              <a:t>Modify vacation and time off policies so that people can take off the holidays meaningful to them</a:t>
            </a:r>
          </a:p>
          <a:p>
            <a:pPr marL="1371600" lvl="1" indent="-457200">
              <a:spcAft>
                <a:spcPts val="600"/>
              </a:spcAft>
              <a:buFont typeface="Arial" panose="020B0604020202020204" pitchFamily="34" charset="0"/>
              <a:buChar char="•"/>
            </a:pPr>
            <a:r>
              <a:rPr lang="en-US" sz="2400" dirty="0" smtClean="0">
                <a:solidFill>
                  <a:schemeClr val="tx1">
                    <a:lumMod val="65000"/>
                    <a:lumOff val="35000"/>
                  </a:schemeClr>
                </a:solidFill>
              </a:rPr>
              <a:t>Put all holidays on company calendar and don’t schedule events on days when workers are celebrating, or meals when some workers are fasting</a:t>
            </a:r>
          </a:p>
        </p:txBody>
      </p:sp>
      <p:sp>
        <p:nvSpPr>
          <p:cNvPr id="2" name="Title 1"/>
          <p:cNvSpPr>
            <a:spLocks noGrp="1"/>
          </p:cNvSpPr>
          <p:nvPr>
            <p:ph type="ctrTitle"/>
          </p:nvPr>
        </p:nvSpPr>
        <p:spPr/>
        <p:txBody>
          <a:bodyPr/>
          <a:lstStyle/>
          <a:p>
            <a:r>
              <a:rPr lang="en-US" dirty="0">
                <a:solidFill>
                  <a:prstClr val="white"/>
                </a:solidFill>
                <a:cs typeface="Georgia"/>
              </a:rPr>
              <a:t>Pursuing diversity for strength</a:t>
            </a:r>
            <a:endParaRPr lang="en-US" dirty="0">
              <a:cs typeface="Georgia"/>
            </a:endParaRPr>
          </a:p>
        </p:txBody>
      </p:sp>
      <p:sp>
        <p:nvSpPr>
          <p:cNvPr id="9"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371153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600200"/>
            <a:ext cx="8382000" cy="4985980"/>
          </a:xfrm>
          <a:prstGeom prst="rect">
            <a:avLst/>
          </a:prstGeom>
        </p:spPr>
        <p:txBody>
          <a:bodyPr wrap="square">
            <a:spAutoFit/>
          </a:bodyPr>
          <a:lstStyle/>
          <a:p>
            <a:pPr marL="914400" lvl="0" indent="-457200">
              <a:spcAft>
                <a:spcPts val="600"/>
              </a:spcAft>
              <a:buFont typeface="Arial" panose="020B0604020202020204" pitchFamily="34" charset="0"/>
              <a:buChar char="•"/>
            </a:pPr>
            <a:r>
              <a:rPr lang="en-US" sz="2400" dirty="0">
                <a:solidFill>
                  <a:schemeClr val="tx1">
                    <a:lumMod val="65000"/>
                    <a:lumOff val="35000"/>
                  </a:schemeClr>
                </a:solidFill>
              </a:rPr>
              <a:t>If racial or ethnic </a:t>
            </a:r>
            <a:r>
              <a:rPr lang="en-US" sz="2400" dirty="0" smtClean="0">
                <a:solidFill>
                  <a:schemeClr val="tx1">
                    <a:lumMod val="65000"/>
                    <a:lumOff val="35000"/>
                  </a:schemeClr>
                </a:solidFill>
              </a:rPr>
              <a:t>diversity:</a:t>
            </a:r>
          </a:p>
          <a:p>
            <a:pPr marL="1371600" lvl="1" indent="-457200">
              <a:spcAft>
                <a:spcPts val="600"/>
              </a:spcAft>
              <a:buFont typeface="Arial" panose="020B0604020202020204" pitchFamily="34" charset="0"/>
              <a:buChar char="•"/>
            </a:pPr>
            <a:r>
              <a:rPr lang="en-US" sz="2400" dirty="0" smtClean="0">
                <a:solidFill>
                  <a:schemeClr val="tx1">
                    <a:lumMod val="65000"/>
                    <a:lumOff val="35000"/>
                  </a:schemeClr>
                </a:solidFill>
              </a:rPr>
              <a:t>Have </a:t>
            </a:r>
            <a:r>
              <a:rPr lang="en-US" sz="2400" dirty="0">
                <a:solidFill>
                  <a:schemeClr val="tx1">
                    <a:lumMod val="65000"/>
                    <a:lumOff val="35000"/>
                  </a:schemeClr>
                </a:solidFill>
              </a:rPr>
              <a:t>an ethnic food day where someone brings in a dish from their culture and everyone gets to learn about and sample </a:t>
            </a:r>
            <a:r>
              <a:rPr lang="en-US" sz="2400" dirty="0" smtClean="0">
                <a:solidFill>
                  <a:schemeClr val="tx1">
                    <a:lumMod val="65000"/>
                    <a:lumOff val="35000"/>
                  </a:schemeClr>
                </a:solidFill>
              </a:rPr>
              <a:t>it</a:t>
            </a:r>
          </a:p>
          <a:p>
            <a:pPr marL="1371600" lvl="1" indent="-457200">
              <a:spcAft>
                <a:spcPts val="600"/>
              </a:spcAft>
              <a:buFont typeface="Arial" panose="020B0604020202020204" pitchFamily="34" charset="0"/>
              <a:buChar char="•"/>
            </a:pPr>
            <a:r>
              <a:rPr lang="en-US" sz="2400" dirty="0">
                <a:solidFill>
                  <a:schemeClr val="tx1">
                    <a:lumMod val="65000"/>
                    <a:lumOff val="35000"/>
                  </a:schemeClr>
                </a:solidFill>
              </a:rPr>
              <a:t>Allow </a:t>
            </a:r>
            <a:r>
              <a:rPr lang="en-US" sz="2400" dirty="0" smtClean="0">
                <a:solidFill>
                  <a:schemeClr val="tx1">
                    <a:lumMod val="65000"/>
                    <a:lumOff val="35000"/>
                  </a:schemeClr>
                </a:solidFill>
              </a:rPr>
              <a:t>groups </a:t>
            </a:r>
            <a:r>
              <a:rPr lang="en-US" sz="2400" dirty="0">
                <a:solidFill>
                  <a:schemeClr val="tx1">
                    <a:lumMod val="65000"/>
                    <a:lumOff val="35000"/>
                  </a:schemeClr>
                </a:solidFill>
              </a:rPr>
              <a:t>to meet and support each </a:t>
            </a:r>
            <a:r>
              <a:rPr lang="en-US" sz="2400" dirty="0" smtClean="0">
                <a:solidFill>
                  <a:schemeClr val="tx1">
                    <a:lumMod val="65000"/>
                    <a:lumOff val="35000"/>
                  </a:schemeClr>
                </a:solidFill>
              </a:rPr>
              <a:t>other. This strong home base may enable them to interact </a:t>
            </a:r>
            <a:r>
              <a:rPr lang="en-US" sz="2400" dirty="0">
                <a:solidFill>
                  <a:schemeClr val="tx1">
                    <a:lumMod val="65000"/>
                    <a:lumOff val="35000"/>
                  </a:schemeClr>
                </a:solidFill>
              </a:rPr>
              <a:t>successfully with the rest of the company.</a:t>
            </a:r>
          </a:p>
          <a:p>
            <a:pPr marL="914400" lvl="0" indent="-457200">
              <a:spcAft>
                <a:spcPts val="600"/>
              </a:spcAft>
              <a:buFont typeface="Arial" panose="020B0604020202020204" pitchFamily="34" charset="0"/>
              <a:buChar char="•"/>
            </a:pPr>
            <a:r>
              <a:rPr lang="en-US" sz="2400" dirty="0" smtClean="0">
                <a:solidFill>
                  <a:schemeClr val="tx1">
                    <a:lumMod val="65000"/>
                    <a:lumOff val="35000"/>
                  </a:schemeClr>
                </a:solidFill>
              </a:rPr>
              <a:t>If </a:t>
            </a:r>
            <a:r>
              <a:rPr lang="en-US" sz="2400" dirty="0">
                <a:solidFill>
                  <a:schemeClr val="tx1">
                    <a:lumMod val="65000"/>
                    <a:lumOff val="35000"/>
                  </a:schemeClr>
                </a:solidFill>
              </a:rPr>
              <a:t>differently </a:t>
            </a:r>
            <a:r>
              <a:rPr lang="en-US" sz="2400" dirty="0" smtClean="0">
                <a:solidFill>
                  <a:schemeClr val="tx1">
                    <a:lumMod val="65000"/>
                    <a:lumOff val="35000"/>
                  </a:schemeClr>
                </a:solidFill>
              </a:rPr>
              <a:t>abled – include, interact, educate staff</a:t>
            </a:r>
            <a:endParaRPr lang="en-US" sz="2400" dirty="0">
              <a:solidFill>
                <a:schemeClr val="tx1">
                  <a:lumMod val="65000"/>
                  <a:lumOff val="35000"/>
                </a:schemeClr>
              </a:solidFill>
            </a:endParaRPr>
          </a:p>
          <a:p>
            <a:pPr marL="914400" lvl="0" indent="-457200">
              <a:spcAft>
                <a:spcPts val="600"/>
              </a:spcAft>
              <a:buFont typeface="Arial" panose="020B0604020202020204" pitchFamily="34" charset="0"/>
              <a:buChar char="•"/>
            </a:pPr>
            <a:r>
              <a:rPr lang="en-US" sz="2400" dirty="0">
                <a:solidFill>
                  <a:schemeClr val="tx1">
                    <a:lumMod val="65000"/>
                    <a:lumOff val="35000"/>
                  </a:schemeClr>
                </a:solidFill>
              </a:rPr>
              <a:t>If formerly </a:t>
            </a:r>
            <a:r>
              <a:rPr lang="en-US" sz="2400" dirty="0" smtClean="0">
                <a:solidFill>
                  <a:schemeClr val="tx1">
                    <a:lumMod val="65000"/>
                    <a:lumOff val="35000"/>
                  </a:schemeClr>
                </a:solidFill>
              </a:rPr>
              <a:t>incarcerated – ban the box</a:t>
            </a:r>
            <a:endParaRPr lang="en-US" sz="2400" dirty="0">
              <a:solidFill>
                <a:schemeClr val="tx1">
                  <a:lumMod val="65000"/>
                  <a:lumOff val="35000"/>
                </a:schemeClr>
              </a:solidFill>
            </a:endParaRPr>
          </a:p>
          <a:p>
            <a:pPr marL="914400" lvl="0" indent="-457200">
              <a:spcAft>
                <a:spcPts val="600"/>
              </a:spcAft>
              <a:buFont typeface="Arial" panose="020B0604020202020204" pitchFamily="34" charset="0"/>
              <a:buChar char="•"/>
            </a:pPr>
            <a:r>
              <a:rPr lang="en-US" sz="2400" dirty="0">
                <a:solidFill>
                  <a:schemeClr val="tx1">
                    <a:lumMod val="65000"/>
                    <a:lumOff val="35000"/>
                  </a:schemeClr>
                </a:solidFill>
              </a:rPr>
              <a:t>If caring for children or elderly, have flex time</a:t>
            </a:r>
          </a:p>
          <a:p>
            <a:pPr marL="914400" lvl="0" indent="-457200">
              <a:spcAft>
                <a:spcPts val="600"/>
              </a:spcAft>
              <a:buFont typeface="Arial" panose="020B0604020202020204" pitchFamily="34" charset="0"/>
              <a:buChar char="•"/>
            </a:pPr>
            <a:r>
              <a:rPr lang="en-US" sz="2400" dirty="0">
                <a:solidFill>
                  <a:schemeClr val="tx1">
                    <a:lumMod val="65000"/>
                    <a:lumOff val="35000"/>
                  </a:schemeClr>
                </a:solidFill>
              </a:rPr>
              <a:t>If LGBTQ, </a:t>
            </a:r>
            <a:r>
              <a:rPr lang="en-US" sz="2400" dirty="0" smtClean="0">
                <a:solidFill>
                  <a:schemeClr val="tx1">
                    <a:lumMod val="65000"/>
                    <a:lumOff val="35000"/>
                  </a:schemeClr>
                </a:solidFill>
              </a:rPr>
              <a:t>benefits </a:t>
            </a:r>
            <a:r>
              <a:rPr lang="en-US" sz="2400" dirty="0">
                <a:solidFill>
                  <a:schemeClr val="tx1">
                    <a:lumMod val="65000"/>
                    <a:lumOff val="35000"/>
                  </a:schemeClr>
                </a:solidFill>
              </a:rPr>
              <a:t>for partners, bereavement policies, gender transition </a:t>
            </a:r>
            <a:r>
              <a:rPr lang="en-US" sz="2400" dirty="0" smtClean="0">
                <a:solidFill>
                  <a:schemeClr val="tx1">
                    <a:lumMod val="65000"/>
                    <a:lumOff val="35000"/>
                  </a:schemeClr>
                </a:solidFill>
              </a:rPr>
              <a:t>policies</a:t>
            </a:r>
            <a:endParaRPr lang="en-US" sz="2400" dirty="0">
              <a:solidFill>
                <a:schemeClr val="tx1">
                  <a:lumMod val="65000"/>
                  <a:lumOff val="35000"/>
                </a:schemeClr>
              </a:solidFill>
            </a:endParaRPr>
          </a:p>
        </p:txBody>
      </p:sp>
      <p:sp>
        <p:nvSpPr>
          <p:cNvPr id="3" name="Title 2"/>
          <p:cNvSpPr>
            <a:spLocks noGrp="1"/>
          </p:cNvSpPr>
          <p:nvPr>
            <p:ph type="ctrTitle"/>
          </p:nvPr>
        </p:nvSpPr>
        <p:spPr/>
        <p:txBody>
          <a:bodyPr/>
          <a:lstStyle/>
          <a:p>
            <a:r>
              <a:rPr lang="en-US" dirty="0">
                <a:solidFill>
                  <a:prstClr val="white"/>
                </a:solidFill>
                <a:cs typeface="Georgia"/>
              </a:rPr>
              <a:t>Pursuing diversity for strength</a:t>
            </a:r>
            <a:endParaRPr lang="en-US" dirty="0"/>
          </a:p>
        </p:txBody>
      </p:sp>
      <p:sp>
        <p:nvSpPr>
          <p:cNvPr id="9"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337835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14400" y="1738223"/>
            <a:ext cx="7391400" cy="4324261"/>
          </a:xfrm>
          <a:prstGeom prst="rect">
            <a:avLst/>
          </a:prstGeom>
        </p:spPr>
        <p:txBody>
          <a:bodyPr wrap="square">
            <a:spAutoFit/>
          </a:bodyPr>
          <a:lstStyle/>
          <a:p>
            <a:pPr marL="457200">
              <a:spcAft>
                <a:spcPts val="600"/>
              </a:spcAft>
            </a:pPr>
            <a:r>
              <a:rPr lang="en-US" sz="2400" dirty="0" smtClean="0">
                <a:solidFill>
                  <a:schemeClr val="tx1">
                    <a:lumMod val="65000"/>
                    <a:lumOff val="35000"/>
                  </a:schemeClr>
                </a:solidFill>
              </a:rPr>
              <a:t>There are many groups with barriers to employment who may turn out to be excellent employees with support, including:</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Formerly incarcerated</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Differently abled</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Low- to moderate-income</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Those who need assistance with:</a:t>
            </a:r>
          </a:p>
          <a:p>
            <a:pPr marL="1371600" lvl="1" indent="-457200">
              <a:spcAft>
                <a:spcPts val="600"/>
              </a:spcAft>
              <a:buFont typeface="Arial" panose="020B0604020202020204" pitchFamily="34" charset="0"/>
              <a:buChar char="•"/>
            </a:pPr>
            <a:r>
              <a:rPr lang="en-US" sz="2400" dirty="0" smtClean="0">
                <a:solidFill>
                  <a:schemeClr val="tx1">
                    <a:lumMod val="65000"/>
                    <a:lumOff val="35000"/>
                  </a:schemeClr>
                </a:solidFill>
              </a:rPr>
              <a:t>Childcare</a:t>
            </a:r>
          </a:p>
          <a:p>
            <a:pPr marL="1371600" lvl="1" indent="-457200">
              <a:spcAft>
                <a:spcPts val="600"/>
              </a:spcAft>
              <a:buFont typeface="Arial" panose="020B0604020202020204" pitchFamily="34" charset="0"/>
              <a:buChar char="•"/>
            </a:pPr>
            <a:r>
              <a:rPr lang="en-US" sz="2400" dirty="0" smtClean="0">
                <a:solidFill>
                  <a:schemeClr val="tx1">
                    <a:lumMod val="65000"/>
                    <a:lumOff val="35000"/>
                  </a:schemeClr>
                </a:solidFill>
              </a:rPr>
              <a:t>Transportation</a:t>
            </a:r>
          </a:p>
          <a:p>
            <a:pPr marL="1371600" lvl="1" indent="-457200">
              <a:spcAft>
                <a:spcPts val="600"/>
              </a:spcAft>
              <a:buFont typeface="Arial" panose="020B0604020202020204" pitchFamily="34" charset="0"/>
              <a:buChar char="•"/>
            </a:pPr>
            <a:r>
              <a:rPr lang="en-US" sz="2400" dirty="0" smtClean="0">
                <a:solidFill>
                  <a:schemeClr val="tx1">
                    <a:lumMod val="65000"/>
                    <a:lumOff val="35000"/>
                  </a:schemeClr>
                </a:solidFill>
              </a:rPr>
              <a:t>Legal</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9000" y="5246876"/>
            <a:ext cx="1457325" cy="9144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19800" y="5517069"/>
            <a:ext cx="1123950" cy="629412"/>
          </a:xfrm>
          <a:prstGeom prst="rect">
            <a:avLst/>
          </a:prstGeom>
        </p:spPr>
      </p:pic>
      <p:sp>
        <p:nvSpPr>
          <p:cNvPr id="6" name="Title 5"/>
          <p:cNvSpPr>
            <a:spLocks noGrp="1"/>
          </p:cNvSpPr>
          <p:nvPr>
            <p:ph type="ctrTitle"/>
          </p:nvPr>
        </p:nvSpPr>
        <p:spPr/>
        <p:txBody>
          <a:bodyPr/>
          <a:lstStyle/>
          <a:p>
            <a:r>
              <a:rPr lang="en-US" dirty="0" smtClean="0"/>
              <a:t>Expanding the talent pool</a:t>
            </a:r>
            <a:endParaRPr lang="en-US" dirty="0"/>
          </a:p>
        </p:txBody>
      </p:sp>
      <p:sp>
        <p:nvSpPr>
          <p:cNvPr id="9"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4177861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85800" y="1738223"/>
            <a:ext cx="7620000" cy="3877985"/>
          </a:xfrm>
          <a:prstGeom prst="rect">
            <a:avLst/>
          </a:prstGeom>
        </p:spPr>
        <p:txBody>
          <a:bodyPr wrap="square">
            <a:spAutoFit/>
          </a:bodyPr>
          <a:lstStyle/>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Formerly incarcerated</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Center for Employment Opportunities (CEO)</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Local Workforce Development Boards</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Local nonprofit employment and training agencies</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Differently abled</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Employer Assistance and Referral Network (EARN)</a:t>
            </a:r>
          </a:p>
          <a:p>
            <a:pPr marL="1371600" lvl="1" indent="-457200">
              <a:spcAft>
                <a:spcPts val="600"/>
              </a:spcAft>
              <a:buFont typeface="Courier New" panose="02070309020205020404" pitchFamily="49" charset="0"/>
              <a:buChar char="o"/>
            </a:pPr>
            <a:r>
              <a:rPr lang="en-US" sz="2400" dirty="0">
                <a:solidFill>
                  <a:schemeClr val="tx1">
                    <a:lumMod val="65000"/>
                    <a:lumOff val="35000"/>
                  </a:schemeClr>
                </a:solidFill>
              </a:rPr>
              <a:t>Job Accommodation Network (JAN</a:t>
            </a:r>
            <a:r>
              <a:rPr lang="en-US" sz="2400" dirty="0" smtClean="0">
                <a:solidFill>
                  <a:schemeClr val="tx1">
                    <a:lumMod val="65000"/>
                    <a:lumOff val="35000"/>
                  </a:schemeClr>
                </a:solidFill>
              </a:rPr>
              <a:t>)</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9000" y="5246876"/>
            <a:ext cx="1457325" cy="9144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19800" y="5517069"/>
            <a:ext cx="1123950" cy="629412"/>
          </a:xfrm>
          <a:prstGeom prst="rect">
            <a:avLst/>
          </a:prstGeom>
        </p:spPr>
      </p:pic>
      <p:sp>
        <p:nvSpPr>
          <p:cNvPr id="6" name="Title 5"/>
          <p:cNvSpPr>
            <a:spLocks noGrp="1"/>
          </p:cNvSpPr>
          <p:nvPr>
            <p:ph type="ctrTitle"/>
          </p:nvPr>
        </p:nvSpPr>
        <p:spPr>
          <a:xfrm>
            <a:off x="685800" y="152400"/>
            <a:ext cx="7772400" cy="914400"/>
          </a:xfrm>
        </p:spPr>
        <p:txBody>
          <a:bodyPr>
            <a:noAutofit/>
          </a:bodyPr>
          <a:lstStyle/>
          <a:p>
            <a:r>
              <a:rPr lang="en-US" dirty="0">
                <a:solidFill>
                  <a:prstClr val="white"/>
                </a:solidFill>
                <a:cs typeface="Georgia"/>
              </a:rPr>
              <a:t>Sources for hiring and supporting those with barriers</a:t>
            </a:r>
            <a:endParaRPr lang="en-US" dirty="0">
              <a:cs typeface="Georgia"/>
            </a:endParaRPr>
          </a:p>
        </p:txBody>
      </p:sp>
      <p:sp>
        <p:nvSpPr>
          <p:cNvPr id="9"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1869522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62000" y="1738223"/>
            <a:ext cx="7391400" cy="1800493"/>
          </a:xfrm>
          <a:prstGeom prst="rect">
            <a:avLst/>
          </a:prstGeom>
        </p:spPr>
        <p:txBody>
          <a:bodyPr wrap="square">
            <a:spAutoFit/>
          </a:bodyPr>
          <a:lstStyle/>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Low- to moderate-income individuals</a:t>
            </a:r>
          </a:p>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Childcare</a:t>
            </a:r>
          </a:p>
          <a:p>
            <a:pPr marL="1828800" lvl="2" indent="-457200">
              <a:spcAft>
                <a:spcPts val="600"/>
              </a:spcAft>
              <a:buFont typeface="Wingdings" panose="05000000000000000000" pitchFamily="2" charset="2"/>
              <a:buChar char="§"/>
            </a:pPr>
            <a:r>
              <a:rPr lang="en-US" sz="2400" dirty="0" smtClean="0">
                <a:solidFill>
                  <a:schemeClr val="tx1">
                    <a:lumMod val="65000"/>
                    <a:lumOff val="35000"/>
                  </a:schemeClr>
                </a:solidFill>
              </a:rPr>
              <a:t>Head Start and Extended Day Program</a:t>
            </a:r>
          </a:p>
          <a:p>
            <a:pPr marL="1828800" lvl="2" indent="-457200">
              <a:spcAft>
                <a:spcPts val="600"/>
              </a:spcAft>
              <a:buFont typeface="Wingdings" panose="05000000000000000000" pitchFamily="2" charset="2"/>
              <a:buChar char="§"/>
            </a:pPr>
            <a:r>
              <a:rPr lang="en-US" sz="2400" dirty="0" smtClean="0">
                <a:solidFill>
                  <a:schemeClr val="tx1">
                    <a:lumMod val="65000"/>
                    <a:lumOff val="35000"/>
                  </a:schemeClr>
                </a:solidFill>
              </a:rPr>
              <a:t>Childcare Assistance Program (CCAP)</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9000" y="5246876"/>
            <a:ext cx="1457325" cy="9144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19800" y="5517069"/>
            <a:ext cx="1123950" cy="629412"/>
          </a:xfrm>
          <a:prstGeom prst="rect">
            <a:avLst/>
          </a:prstGeom>
        </p:spPr>
      </p:pic>
      <p:sp>
        <p:nvSpPr>
          <p:cNvPr id="9" name="Rectangle 8"/>
          <p:cNvSpPr/>
          <p:nvPr/>
        </p:nvSpPr>
        <p:spPr>
          <a:xfrm>
            <a:off x="762000" y="3581400"/>
            <a:ext cx="7391400" cy="1800493"/>
          </a:xfrm>
          <a:prstGeom prst="rect">
            <a:avLst/>
          </a:prstGeom>
        </p:spPr>
        <p:txBody>
          <a:bodyPr wrap="square">
            <a:spAutoFit/>
          </a:bodyPr>
          <a:lstStyle/>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Transportation</a:t>
            </a:r>
          </a:p>
          <a:p>
            <a:pPr marL="1828800" lvl="2" indent="-457200">
              <a:spcAft>
                <a:spcPts val="600"/>
              </a:spcAft>
              <a:buFont typeface="Wingdings" panose="05000000000000000000" pitchFamily="2" charset="2"/>
              <a:buChar char="§"/>
            </a:pPr>
            <a:r>
              <a:rPr lang="en-US" sz="2400" dirty="0" smtClean="0">
                <a:solidFill>
                  <a:schemeClr val="tx1">
                    <a:lumMod val="65000"/>
                    <a:lumOff val="35000"/>
                  </a:schemeClr>
                </a:solidFill>
              </a:rPr>
              <a:t>Vehicles for Change</a:t>
            </a:r>
          </a:p>
          <a:p>
            <a:pPr marL="1828800" lvl="2" indent="-457200">
              <a:spcAft>
                <a:spcPts val="600"/>
              </a:spcAft>
              <a:buFont typeface="Wingdings" panose="05000000000000000000" pitchFamily="2" charset="2"/>
              <a:buChar char="§"/>
            </a:pPr>
            <a:r>
              <a:rPr lang="en-US" sz="2400" dirty="0" smtClean="0">
                <a:solidFill>
                  <a:schemeClr val="tx1">
                    <a:lumMod val="65000"/>
                    <a:lumOff val="35000"/>
                  </a:schemeClr>
                </a:solidFill>
              </a:rPr>
              <a:t>Community Action Agencies</a:t>
            </a:r>
          </a:p>
          <a:p>
            <a:pPr marL="1828800" lvl="2" indent="-457200">
              <a:spcAft>
                <a:spcPts val="600"/>
              </a:spcAft>
              <a:buFont typeface="Arial" panose="020B0604020202020204" pitchFamily="34" charset="0"/>
              <a:buChar char="•"/>
            </a:pPr>
            <a:endParaRPr lang="en-US" sz="2400" dirty="0" smtClean="0">
              <a:solidFill>
                <a:srgbClr val="17375E"/>
              </a:solidFill>
            </a:endParaRPr>
          </a:p>
        </p:txBody>
      </p:sp>
      <p:sp>
        <p:nvSpPr>
          <p:cNvPr id="10" name="Rectangle 9"/>
          <p:cNvSpPr/>
          <p:nvPr/>
        </p:nvSpPr>
        <p:spPr>
          <a:xfrm>
            <a:off x="762000" y="4905107"/>
            <a:ext cx="7391400" cy="1800493"/>
          </a:xfrm>
          <a:prstGeom prst="rect">
            <a:avLst/>
          </a:prstGeom>
        </p:spPr>
        <p:txBody>
          <a:bodyPr wrap="square">
            <a:spAutoFit/>
          </a:bodyPr>
          <a:lstStyle/>
          <a:p>
            <a:pPr marL="1371600" lvl="1" indent="-457200">
              <a:spcAft>
                <a:spcPts val="600"/>
              </a:spcAft>
              <a:buFont typeface="Courier New" panose="02070309020205020404" pitchFamily="49" charset="0"/>
              <a:buChar char="o"/>
            </a:pPr>
            <a:r>
              <a:rPr lang="en-US" sz="2400" dirty="0" smtClean="0">
                <a:solidFill>
                  <a:schemeClr val="tx1">
                    <a:lumMod val="65000"/>
                    <a:lumOff val="35000"/>
                  </a:schemeClr>
                </a:solidFill>
              </a:rPr>
              <a:t>Financial</a:t>
            </a:r>
          </a:p>
          <a:p>
            <a:pPr marL="1828800" lvl="2" indent="-457200">
              <a:spcAft>
                <a:spcPts val="600"/>
              </a:spcAft>
              <a:buFont typeface="Wingdings" panose="05000000000000000000" pitchFamily="2" charset="2"/>
              <a:buChar char="§"/>
            </a:pPr>
            <a:r>
              <a:rPr lang="en-US" sz="2400" dirty="0" smtClean="0">
                <a:solidFill>
                  <a:schemeClr val="tx1">
                    <a:lumMod val="65000"/>
                    <a:lumOff val="35000"/>
                  </a:schemeClr>
                </a:solidFill>
              </a:rPr>
              <a:t>Earned Income Tax Credit</a:t>
            </a:r>
          </a:p>
          <a:p>
            <a:pPr marL="1828800" lvl="2" indent="-457200">
              <a:spcAft>
                <a:spcPts val="600"/>
              </a:spcAft>
              <a:buFont typeface="Wingdings" panose="05000000000000000000" pitchFamily="2" charset="2"/>
              <a:buChar char="§"/>
            </a:pPr>
            <a:r>
              <a:rPr lang="en-US" sz="2400" dirty="0" smtClean="0">
                <a:solidFill>
                  <a:schemeClr val="tx1">
                    <a:lumMod val="65000"/>
                    <a:lumOff val="35000"/>
                  </a:schemeClr>
                </a:solidFill>
              </a:rPr>
              <a:t>Benefits.gov</a:t>
            </a:r>
          </a:p>
          <a:p>
            <a:pPr marL="1828800" lvl="2" indent="-457200">
              <a:spcAft>
                <a:spcPts val="600"/>
              </a:spcAft>
              <a:buFont typeface="Arial" panose="020B0604020202020204" pitchFamily="34" charset="0"/>
              <a:buChar char="•"/>
            </a:pPr>
            <a:endParaRPr lang="en-US" sz="2400" dirty="0" smtClean="0">
              <a:solidFill>
                <a:srgbClr val="17375E"/>
              </a:solidFill>
            </a:endParaRPr>
          </a:p>
        </p:txBody>
      </p:sp>
      <p:sp>
        <p:nvSpPr>
          <p:cNvPr id="6" name="Title 5"/>
          <p:cNvSpPr>
            <a:spLocks noGrp="1"/>
          </p:cNvSpPr>
          <p:nvPr>
            <p:ph type="ctrTitle"/>
          </p:nvPr>
        </p:nvSpPr>
        <p:spPr/>
        <p:txBody>
          <a:bodyPr>
            <a:noAutofit/>
          </a:bodyPr>
          <a:lstStyle/>
          <a:p>
            <a:r>
              <a:rPr lang="en-US" dirty="0">
                <a:solidFill>
                  <a:prstClr val="white"/>
                </a:solidFill>
                <a:cs typeface="Georgia"/>
              </a:rPr>
              <a:t>Sources of support for those </a:t>
            </a:r>
            <a:r>
              <a:rPr lang="en-US" dirty="0" smtClean="0">
                <a:solidFill>
                  <a:prstClr val="white"/>
                </a:solidFill>
                <a:cs typeface="Georgia"/>
              </a:rPr>
              <a:t/>
            </a:r>
            <a:br>
              <a:rPr lang="en-US" dirty="0" smtClean="0">
                <a:solidFill>
                  <a:prstClr val="white"/>
                </a:solidFill>
                <a:cs typeface="Georgia"/>
              </a:rPr>
            </a:br>
            <a:r>
              <a:rPr lang="en-US" dirty="0" smtClean="0">
                <a:solidFill>
                  <a:prstClr val="white"/>
                </a:solidFill>
                <a:cs typeface="Georgia"/>
              </a:rPr>
              <a:t>with </a:t>
            </a:r>
            <a:r>
              <a:rPr lang="en-US" dirty="0">
                <a:solidFill>
                  <a:prstClr val="white"/>
                </a:solidFill>
                <a:cs typeface="Georgia"/>
              </a:rPr>
              <a:t>barriers</a:t>
            </a:r>
            <a:endParaRPr lang="en-US" dirty="0">
              <a:cs typeface="Georgia"/>
            </a:endParaRPr>
          </a:p>
        </p:txBody>
      </p:sp>
      <p:sp>
        <p:nvSpPr>
          <p:cNvPr id="11"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1240522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57200" y="1600200"/>
            <a:ext cx="8001000" cy="4093428"/>
          </a:xfrm>
          <a:prstGeom prst="rect">
            <a:avLst/>
          </a:prstGeom>
        </p:spPr>
        <p:txBody>
          <a:bodyPr wrap="square">
            <a:spAutoFit/>
          </a:bodyPr>
          <a:lstStyle/>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Cooperative Home Care Associates (CHCA) is the largest worker cooperative in the USA with 2,050 worker owners, many with barriers to employment</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CHCA offers good pay, benefits, training, support, wealth building, innovative scheduling</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CHCA connects people with resources for assistance with childcare and transportation even prior to training</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4 week training in clinical skills, team building skills, and communication skills</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Each employee assigned a peer mentor</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77185" y="5410200"/>
            <a:ext cx="2092900" cy="990600"/>
          </a:xfrm>
          <a:prstGeom prst="rect">
            <a:avLst/>
          </a:prstGeom>
        </p:spPr>
      </p:pic>
      <p:sp>
        <p:nvSpPr>
          <p:cNvPr id="5" name="Rectangle 4"/>
          <p:cNvSpPr/>
          <p:nvPr/>
        </p:nvSpPr>
        <p:spPr>
          <a:xfrm>
            <a:off x="457200" y="5584180"/>
            <a:ext cx="5908100" cy="830997"/>
          </a:xfrm>
          <a:prstGeom prst="rect">
            <a:avLst/>
          </a:prstGeom>
        </p:spPr>
        <p:txBody>
          <a:bodyPr wrap="square">
            <a:spAutoFit/>
          </a:bodyPr>
          <a:lstStyle/>
          <a:p>
            <a:pPr marL="457200">
              <a:spcAft>
                <a:spcPts val="600"/>
              </a:spcAft>
            </a:pPr>
            <a:r>
              <a:rPr lang="en-US" sz="2400" dirty="0" smtClean="0">
                <a:solidFill>
                  <a:srgbClr val="17375E"/>
                </a:solidFill>
              </a:rPr>
              <a:t>	</a:t>
            </a:r>
            <a:r>
              <a:rPr lang="en-US" sz="2400" dirty="0" smtClean="0">
                <a:solidFill>
                  <a:schemeClr val="tx1">
                    <a:lumMod val="65000"/>
                    <a:lumOff val="35000"/>
                  </a:schemeClr>
                </a:solidFill>
              </a:rPr>
              <a:t>for the first three months of 	employment</a:t>
            </a:r>
            <a:endParaRPr lang="en-US" sz="2400" dirty="0">
              <a:solidFill>
                <a:schemeClr val="tx1">
                  <a:lumMod val="65000"/>
                  <a:lumOff val="35000"/>
                </a:schemeClr>
              </a:solidFill>
            </a:endParaRPr>
          </a:p>
        </p:txBody>
      </p:sp>
      <p:sp>
        <p:nvSpPr>
          <p:cNvPr id="2" name="Title 1"/>
          <p:cNvSpPr>
            <a:spLocks noGrp="1"/>
          </p:cNvSpPr>
          <p:nvPr>
            <p:ph type="ctrTitle"/>
          </p:nvPr>
        </p:nvSpPr>
        <p:spPr/>
        <p:txBody>
          <a:bodyPr>
            <a:normAutofit/>
          </a:bodyPr>
          <a:lstStyle/>
          <a:p>
            <a:r>
              <a:rPr lang="en-US" dirty="0">
                <a:solidFill>
                  <a:prstClr val="white"/>
                </a:solidFill>
                <a:cs typeface="Georgia"/>
              </a:rPr>
              <a:t>Cooperative Home Care Associates</a:t>
            </a:r>
            <a:endParaRPr lang="en-US" dirty="0">
              <a:cs typeface="Georgia"/>
            </a:endParaRPr>
          </a:p>
        </p:txBody>
      </p:sp>
      <p:sp>
        <p:nvSpPr>
          <p:cNvPr id="9"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1144693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2895600"/>
            <a:ext cx="7315200" cy="92853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57200" y="1967061"/>
            <a:ext cx="7924800" cy="4355038"/>
          </a:xfrm>
          <a:prstGeom prst="rect">
            <a:avLst/>
          </a:prstGeom>
          <a:noFill/>
        </p:spPr>
        <p:txBody>
          <a:bodyPr wrap="square" rtlCol="0">
            <a:spAutoFit/>
          </a:bodyPr>
          <a:lstStyle/>
          <a:p>
            <a:pPr marL="457200">
              <a:spcAft>
                <a:spcPts val="600"/>
              </a:spcAft>
            </a:pPr>
            <a:r>
              <a:rPr lang="en-US" sz="2800" b="1" dirty="0" smtClean="0">
                <a:solidFill>
                  <a:schemeClr val="tx1">
                    <a:lumMod val="65000"/>
                    <a:lumOff val="35000"/>
                  </a:schemeClr>
                </a:solidFill>
              </a:rPr>
              <a:t>MODULE ONE</a:t>
            </a:r>
            <a:r>
              <a:rPr lang="en-US" sz="2800" dirty="0" smtClean="0">
                <a:solidFill>
                  <a:schemeClr val="tx1">
                    <a:lumMod val="65000"/>
                    <a:lumOff val="35000"/>
                  </a:schemeClr>
                </a:solidFill>
              </a:rPr>
              <a:t>: Human capital: a key competitive advantage</a:t>
            </a:r>
          </a:p>
          <a:p>
            <a:pPr marL="457200">
              <a:spcAft>
                <a:spcPts val="600"/>
              </a:spcAft>
            </a:pPr>
            <a:r>
              <a:rPr lang="en-US" sz="2800" b="1" dirty="0" smtClean="0">
                <a:solidFill>
                  <a:schemeClr val="tx1">
                    <a:lumMod val="65000"/>
                    <a:lumOff val="35000"/>
                  </a:schemeClr>
                </a:solidFill>
              </a:rPr>
              <a:t>MODULE TWO: </a:t>
            </a:r>
            <a:r>
              <a:rPr lang="en-US" sz="2800" dirty="0" smtClean="0">
                <a:solidFill>
                  <a:schemeClr val="tx1">
                    <a:lumMod val="65000"/>
                    <a:lumOff val="35000"/>
                  </a:schemeClr>
                </a:solidFill>
              </a:rPr>
              <a:t>Recruiting, onboarding, and culture building</a:t>
            </a:r>
          </a:p>
          <a:p>
            <a:pPr marL="457200">
              <a:spcAft>
                <a:spcPts val="600"/>
              </a:spcAft>
            </a:pPr>
            <a:r>
              <a:rPr lang="en-US" sz="2800" b="1" dirty="0" smtClean="0">
                <a:solidFill>
                  <a:schemeClr val="tx1">
                    <a:lumMod val="65000"/>
                    <a:lumOff val="35000"/>
                  </a:schemeClr>
                </a:solidFill>
              </a:rPr>
              <a:t>MODULE THREE: </a:t>
            </a:r>
            <a:r>
              <a:rPr lang="en-US" sz="2800" dirty="0" smtClean="0">
                <a:solidFill>
                  <a:schemeClr val="tx1">
                    <a:lumMod val="65000"/>
                    <a:lumOff val="35000"/>
                  </a:schemeClr>
                </a:solidFill>
              </a:rPr>
              <a:t>Compensation, benefits, and sharing equity broadly</a:t>
            </a:r>
          </a:p>
          <a:p>
            <a:pPr marL="457200">
              <a:spcAft>
                <a:spcPts val="600"/>
              </a:spcAft>
            </a:pPr>
            <a:r>
              <a:rPr lang="en-US" sz="2800" b="1" dirty="0" smtClean="0">
                <a:solidFill>
                  <a:schemeClr val="tx1">
                    <a:lumMod val="65000"/>
                    <a:lumOff val="35000"/>
                  </a:schemeClr>
                </a:solidFill>
              </a:rPr>
              <a:t>MODULE FOUR: </a:t>
            </a:r>
            <a:r>
              <a:rPr lang="en-US" sz="2800" dirty="0" smtClean="0">
                <a:solidFill>
                  <a:schemeClr val="tx1">
                    <a:lumMod val="65000"/>
                    <a:lumOff val="35000"/>
                  </a:schemeClr>
                </a:solidFill>
              </a:rPr>
              <a:t>Learning and development</a:t>
            </a:r>
          </a:p>
          <a:p>
            <a:pPr marL="457200">
              <a:spcAft>
                <a:spcPts val="600"/>
              </a:spcAft>
            </a:pPr>
            <a:r>
              <a:rPr lang="en-US" sz="2800" b="1" dirty="0" smtClean="0">
                <a:solidFill>
                  <a:schemeClr val="tx1">
                    <a:lumMod val="65000"/>
                    <a:lumOff val="35000"/>
                  </a:schemeClr>
                </a:solidFill>
              </a:rPr>
              <a:t>MODULE FIVE: </a:t>
            </a:r>
            <a:r>
              <a:rPr lang="en-US" sz="2800" dirty="0" smtClean="0">
                <a:solidFill>
                  <a:schemeClr val="tx1">
                    <a:lumMod val="65000"/>
                    <a:lumOff val="35000"/>
                  </a:schemeClr>
                </a:solidFill>
              </a:rPr>
              <a:t>Reenvisioning leadership</a:t>
            </a:r>
          </a:p>
          <a:p>
            <a:pPr marL="457200">
              <a:spcAft>
                <a:spcPts val="600"/>
              </a:spcAft>
            </a:pPr>
            <a:endParaRPr lang="en-US" sz="2800" dirty="0">
              <a:solidFill>
                <a:schemeClr val="tx1">
                  <a:lumMod val="65000"/>
                  <a:lumOff val="35000"/>
                </a:schemeClr>
              </a:solidFill>
            </a:endParaRPr>
          </a:p>
        </p:txBody>
      </p:sp>
      <p:sp>
        <p:nvSpPr>
          <p:cNvPr id="5" name="Title 4"/>
          <p:cNvSpPr>
            <a:spLocks noGrp="1"/>
          </p:cNvSpPr>
          <p:nvPr>
            <p:ph type="ctrTitle"/>
          </p:nvPr>
        </p:nvSpPr>
        <p:spPr/>
        <p:txBody>
          <a:bodyPr/>
          <a:lstStyle/>
          <a:p>
            <a:r>
              <a:rPr lang="en-US" dirty="0" smtClean="0"/>
              <a:t>The Modules</a:t>
            </a:r>
            <a:endParaRPr lang="en-US" dirty="0"/>
          </a:p>
        </p:txBody>
      </p:sp>
      <p:sp>
        <p:nvSpPr>
          <p:cNvPr id="9"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1674987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609600" y="1905000"/>
            <a:ext cx="7696200" cy="3493264"/>
          </a:xfrm>
          <a:prstGeom prst="rect">
            <a:avLst/>
          </a:prstGeom>
          <a:noFill/>
        </p:spPr>
        <p:txBody>
          <a:bodyPr wrap="square" rtlCol="0">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Hiring for culture fit</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Pursuing </a:t>
            </a:r>
            <a:r>
              <a:rPr lang="en-US" sz="2800" dirty="0">
                <a:solidFill>
                  <a:schemeClr val="tx1">
                    <a:lumMod val="65000"/>
                    <a:lumOff val="35000"/>
                  </a:schemeClr>
                </a:solidFill>
              </a:rPr>
              <a:t>diversity for </a:t>
            </a:r>
            <a:r>
              <a:rPr lang="en-US" sz="2800" dirty="0" smtClean="0">
                <a:solidFill>
                  <a:schemeClr val="tx1">
                    <a:lumMod val="65000"/>
                    <a:lumOff val="35000"/>
                  </a:schemeClr>
                </a:solidFill>
              </a:rPr>
              <a:t>strength</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Effective </a:t>
            </a:r>
            <a:r>
              <a:rPr lang="en-US" sz="2800" dirty="0">
                <a:solidFill>
                  <a:schemeClr val="tx1">
                    <a:lumMod val="65000"/>
                    <a:lumOff val="35000"/>
                  </a:schemeClr>
                </a:solidFill>
              </a:rPr>
              <a:t>onboarding and mentorship</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Intentional culture building</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Communicating culture and core values clearly and consistently</a:t>
            </a:r>
            <a:endParaRPr lang="en-US" sz="2800" dirty="0">
              <a:solidFill>
                <a:schemeClr val="tx1">
                  <a:lumMod val="65000"/>
                  <a:lumOff val="35000"/>
                </a:schemeClr>
              </a:solidFill>
            </a:endParaRPr>
          </a:p>
          <a:p>
            <a:pPr marL="914400" indent="-457200">
              <a:spcAft>
                <a:spcPts val="600"/>
              </a:spcAft>
              <a:buFont typeface="Arial" panose="020B0604020202020204" pitchFamily="34" charset="0"/>
              <a:buChar char="•"/>
            </a:pPr>
            <a:endParaRPr lang="en-US" sz="2800" dirty="0">
              <a:solidFill>
                <a:schemeClr val="tx1">
                  <a:lumMod val="65000"/>
                  <a:lumOff val="35000"/>
                </a:schemeClr>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9868" y="5715000"/>
            <a:ext cx="1531682" cy="422286"/>
          </a:xfrm>
          <a:prstGeom prst="rect">
            <a:avLst/>
          </a:prstGeom>
        </p:spPr>
      </p:pic>
      <p:sp>
        <p:nvSpPr>
          <p:cNvPr id="2" name="Title 1"/>
          <p:cNvSpPr>
            <a:spLocks noGrp="1"/>
          </p:cNvSpPr>
          <p:nvPr>
            <p:ph type="ctrTitle"/>
          </p:nvPr>
        </p:nvSpPr>
        <p:spPr/>
        <p:txBody>
          <a:bodyPr/>
          <a:lstStyle/>
          <a:p>
            <a:r>
              <a:rPr lang="en-US" dirty="0" smtClean="0"/>
              <a:t>Today’s session</a:t>
            </a:r>
            <a:endParaRPr lang="en-US" dirty="0"/>
          </a:p>
        </p:txBody>
      </p:sp>
      <p:sp>
        <p:nvSpPr>
          <p:cNvPr id="9"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3989720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62000" y="1752600"/>
            <a:ext cx="7391400" cy="4016484"/>
          </a:xfrm>
          <a:prstGeom prst="rect">
            <a:avLst/>
          </a:prstGeom>
        </p:spPr>
        <p:txBody>
          <a:bodyPr wrap="square">
            <a:spAutoFit/>
          </a:bodyPr>
          <a:lstStyle/>
          <a:p>
            <a:pPr marL="800100" indent="-3429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What have you done to date at your company in terms of hiring?</a:t>
            </a:r>
          </a:p>
          <a:p>
            <a:pPr marL="800100" indent="-3429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Describe one or two poor hires you’ve made and what made them poor hires </a:t>
            </a:r>
          </a:p>
          <a:p>
            <a:pPr marL="800100" indent="-3429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Do the same with good hires</a:t>
            </a:r>
          </a:p>
          <a:p>
            <a:pPr marL="800100" indent="-342900">
              <a:spcBef>
                <a:spcPts val="600"/>
              </a:spcBef>
              <a:spcAft>
                <a:spcPts val="600"/>
              </a:spcAft>
              <a:buFont typeface="Arial" panose="020B0604020202020204" pitchFamily="34" charset="0"/>
              <a:buChar char="•"/>
            </a:pPr>
            <a:r>
              <a:rPr lang="en-US" sz="2800" dirty="0" smtClean="0">
                <a:solidFill>
                  <a:schemeClr val="tx1">
                    <a:lumMod val="65000"/>
                    <a:lumOff val="35000"/>
                  </a:schemeClr>
                </a:solidFill>
              </a:rPr>
              <a:t>How can hiring for culture fit make your company more competitive? </a:t>
            </a:r>
            <a:endParaRPr lang="en-US" sz="2800" dirty="0">
              <a:solidFill>
                <a:schemeClr val="tx1">
                  <a:lumMod val="65000"/>
                  <a:lumOff val="35000"/>
                </a:schemeClr>
              </a:solidFill>
            </a:endParaRPr>
          </a:p>
          <a:p>
            <a:pPr marL="800100" indent="-342900">
              <a:spcAft>
                <a:spcPts val="600"/>
              </a:spcAft>
              <a:buFont typeface="Arial" panose="020B0604020202020204" pitchFamily="34" charset="0"/>
              <a:buChar char="•"/>
            </a:pPr>
            <a:endParaRPr lang="en-US" sz="2400" dirty="0" smtClean="0">
              <a:solidFill>
                <a:schemeClr val="tx1">
                  <a:lumMod val="65000"/>
                  <a:lumOff val="35000"/>
                </a:schemeClr>
              </a:solidFill>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9868" y="5715000"/>
            <a:ext cx="1531682" cy="422286"/>
          </a:xfrm>
          <a:prstGeom prst="rect">
            <a:avLst/>
          </a:prstGeom>
        </p:spPr>
      </p:pic>
      <p:sp>
        <p:nvSpPr>
          <p:cNvPr id="3" name="Title 2"/>
          <p:cNvSpPr>
            <a:spLocks noGrp="1"/>
          </p:cNvSpPr>
          <p:nvPr>
            <p:ph type="ctrTitle"/>
          </p:nvPr>
        </p:nvSpPr>
        <p:spPr/>
        <p:txBody>
          <a:bodyPr/>
          <a:lstStyle/>
          <a:p>
            <a:r>
              <a:rPr lang="en-US" dirty="0"/>
              <a:t>Hiring for culture fit check in</a:t>
            </a:r>
          </a:p>
        </p:txBody>
      </p:sp>
      <p:sp>
        <p:nvSpPr>
          <p:cNvPr id="10"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1260339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1738223"/>
            <a:ext cx="8058150" cy="3693319"/>
          </a:xfrm>
          <a:prstGeom prst="rect">
            <a:avLst/>
          </a:prstGeom>
        </p:spPr>
        <p:txBody>
          <a:bodyPr wrap="square">
            <a:spAutoFit/>
          </a:bodyPr>
          <a:lstStyle/>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Know your core values – make part of internal and external brand</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Employees: ambassadors embodying core values and providing consistent customer experience </a:t>
            </a:r>
          </a:p>
          <a:p>
            <a:pPr marL="914400" indent="-457200">
              <a:spcAft>
                <a:spcPts val="600"/>
              </a:spcAft>
              <a:buFont typeface="Arial" panose="020B0604020202020204" pitchFamily="34" charset="0"/>
              <a:buChar char="•"/>
            </a:pPr>
            <a:r>
              <a:rPr lang="en-US" sz="2800" dirty="0" smtClean="0">
                <a:solidFill>
                  <a:schemeClr val="tx1">
                    <a:lumMod val="65000"/>
                    <a:lumOff val="35000"/>
                  </a:schemeClr>
                </a:solidFill>
              </a:rPr>
              <a:t>Measure culture fit in an objective way based on core values – not subjective “would I enjoy spending time with this person?” </a:t>
            </a:r>
            <a:endParaRPr lang="en-US" sz="2800" dirty="0">
              <a:solidFill>
                <a:schemeClr val="tx1">
                  <a:lumMod val="65000"/>
                  <a:lumOff val="35000"/>
                </a:schemeClr>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9868" y="5902314"/>
            <a:ext cx="1531682" cy="422286"/>
          </a:xfrm>
          <a:prstGeom prst="rect">
            <a:avLst/>
          </a:prstGeom>
        </p:spPr>
      </p:pic>
      <p:sp>
        <p:nvSpPr>
          <p:cNvPr id="2" name="Title 1"/>
          <p:cNvSpPr>
            <a:spLocks noGrp="1"/>
          </p:cNvSpPr>
          <p:nvPr>
            <p:ph type="ctrTitle"/>
          </p:nvPr>
        </p:nvSpPr>
        <p:spPr/>
        <p:txBody>
          <a:bodyPr/>
          <a:lstStyle/>
          <a:p>
            <a:r>
              <a:rPr lang="en-US" dirty="0"/>
              <a:t>Hiring for </a:t>
            </a:r>
            <a:r>
              <a:rPr lang="en-US" dirty="0" smtClean="0"/>
              <a:t>culture</a:t>
            </a:r>
            <a:endParaRPr lang="en-US" dirty="0"/>
          </a:p>
        </p:txBody>
      </p:sp>
      <p:sp>
        <p:nvSpPr>
          <p:cNvPr id="9"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2083654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1738223"/>
            <a:ext cx="7391400" cy="4539704"/>
          </a:xfrm>
          <a:prstGeom prst="rect">
            <a:avLst/>
          </a:prstGeom>
        </p:spPr>
        <p:txBody>
          <a:bodyPr wrap="square">
            <a:spAutoFit/>
          </a:bodyPr>
          <a:lstStyle/>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Online retailer of consumer products with 1,700 employees; laser-focused on great customer service</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With growth, company became more systematic about hiring by defining its culture </a:t>
            </a:r>
            <a:r>
              <a:rPr lang="en-US" sz="2400" dirty="0">
                <a:solidFill>
                  <a:schemeClr val="tx1">
                    <a:lumMod val="65000"/>
                    <a:lumOff val="35000"/>
                  </a:schemeClr>
                </a:solidFill>
              </a:rPr>
              <a:t>and core </a:t>
            </a:r>
            <a:r>
              <a:rPr lang="en-US" sz="2400" dirty="0" smtClean="0">
                <a:solidFill>
                  <a:schemeClr val="tx1">
                    <a:lumMod val="65000"/>
                    <a:lumOff val="35000"/>
                  </a:schemeClr>
                </a:solidFill>
              </a:rPr>
              <a:t>values and associating key behaviors with the core values</a:t>
            </a:r>
            <a:endParaRPr lang="en-US" sz="2400" dirty="0">
              <a:solidFill>
                <a:schemeClr val="tx1">
                  <a:lumMod val="65000"/>
                  <a:lumOff val="35000"/>
                </a:schemeClr>
              </a:solidFill>
            </a:endParaRP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Two sets of interviews – one for skills and one for culture fit</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Philosophy: hire </a:t>
            </a:r>
            <a:r>
              <a:rPr lang="en-US" sz="2400" dirty="0">
                <a:solidFill>
                  <a:schemeClr val="tx1">
                    <a:lumMod val="65000"/>
                    <a:lumOff val="35000"/>
                  </a:schemeClr>
                </a:solidFill>
              </a:rPr>
              <a:t>slowly and fire </a:t>
            </a:r>
            <a:r>
              <a:rPr lang="en-US" sz="2400" dirty="0" smtClean="0">
                <a:solidFill>
                  <a:schemeClr val="tx1">
                    <a:lumMod val="65000"/>
                    <a:lumOff val="35000"/>
                  </a:schemeClr>
                </a:solidFill>
              </a:rPr>
              <a:t>quickly</a:t>
            </a:r>
          </a:p>
          <a:p>
            <a:pPr marL="914400" indent="-457200">
              <a:spcAft>
                <a:spcPts val="600"/>
              </a:spcAft>
              <a:buFont typeface="Arial" panose="020B0604020202020204" pitchFamily="34" charset="0"/>
              <a:buChar char="•"/>
            </a:pPr>
            <a:r>
              <a:rPr lang="en-US" sz="2400" dirty="0">
                <a:solidFill>
                  <a:schemeClr val="tx1">
                    <a:lumMod val="65000"/>
                    <a:lumOff val="35000"/>
                  </a:schemeClr>
                </a:solidFill>
              </a:rPr>
              <a:t>Whole team hiring process</a:t>
            </a:r>
          </a:p>
          <a:p>
            <a:pPr marL="914400" indent="-457200">
              <a:spcAft>
                <a:spcPts val="600"/>
              </a:spcAft>
              <a:buFont typeface="Arial" panose="020B0604020202020204" pitchFamily="34" charset="0"/>
              <a:buChar char="•"/>
            </a:pPr>
            <a:endParaRPr lang="en-US" sz="2400" dirty="0">
              <a:solidFill>
                <a:srgbClr val="17375E"/>
              </a:solidFill>
            </a:endParaRPr>
          </a:p>
        </p:txBody>
      </p:sp>
      <p:pic>
        <p:nvPicPr>
          <p:cNvPr id="6" name="Picture 5" descr="Zappos logo.png"/>
          <p:cNvPicPr>
            <a:picLocks noChangeAspect="1"/>
          </p:cNvPicPr>
          <p:nvPr/>
        </p:nvPicPr>
        <p:blipFill>
          <a:blip r:embed="rId3" cstate="print"/>
          <a:stretch>
            <a:fillRect/>
          </a:stretch>
        </p:blipFill>
        <p:spPr>
          <a:xfrm>
            <a:off x="6842051" y="5181600"/>
            <a:ext cx="2225749" cy="1219200"/>
          </a:xfrm>
          <a:prstGeom prst="rect">
            <a:avLst/>
          </a:prstGeom>
        </p:spPr>
      </p:pic>
      <p:sp>
        <p:nvSpPr>
          <p:cNvPr id="2" name="Title 1"/>
          <p:cNvSpPr>
            <a:spLocks noGrp="1"/>
          </p:cNvSpPr>
          <p:nvPr>
            <p:ph type="ctrTitle"/>
          </p:nvPr>
        </p:nvSpPr>
        <p:spPr/>
        <p:txBody>
          <a:bodyPr/>
          <a:lstStyle/>
          <a:p>
            <a:r>
              <a:rPr lang="en-US" dirty="0"/>
              <a:t>Hiring for </a:t>
            </a:r>
            <a:r>
              <a:rPr lang="en-US" dirty="0" smtClean="0"/>
              <a:t>culture - </a:t>
            </a:r>
            <a:r>
              <a:rPr lang="en-US" dirty="0" err="1" smtClean="0"/>
              <a:t>Zappos</a:t>
            </a:r>
            <a:endParaRPr lang="en-US" dirty="0"/>
          </a:p>
        </p:txBody>
      </p:sp>
      <p:sp>
        <p:nvSpPr>
          <p:cNvPr id="9"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3357690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62000" y="1600200"/>
            <a:ext cx="7391400" cy="4847481"/>
          </a:xfrm>
          <a:prstGeom prst="rect">
            <a:avLst/>
          </a:prstGeom>
        </p:spPr>
        <p:txBody>
          <a:bodyPr wrap="square">
            <a:spAutoFit/>
          </a:bodyPr>
          <a:lstStyle/>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Deliver </a:t>
            </a:r>
            <a:r>
              <a:rPr lang="en-US" sz="2400" dirty="0">
                <a:solidFill>
                  <a:schemeClr val="tx1">
                    <a:lumMod val="65000"/>
                    <a:lumOff val="35000"/>
                  </a:schemeClr>
                </a:solidFill>
              </a:rPr>
              <a:t>WOW Through Service</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Embrace </a:t>
            </a:r>
            <a:r>
              <a:rPr lang="en-US" sz="2400" dirty="0">
                <a:solidFill>
                  <a:schemeClr val="tx1">
                    <a:lumMod val="65000"/>
                    <a:lumOff val="35000"/>
                  </a:schemeClr>
                </a:solidFill>
              </a:rPr>
              <a:t>and Drive Change</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Create </a:t>
            </a:r>
            <a:r>
              <a:rPr lang="en-US" sz="2400" dirty="0">
                <a:solidFill>
                  <a:schemeClr val="tx1">
                    <a:lumMod val="65000"/>
                    <a:lumOff val="35000"/>
                  </a:schemeClr>
                </a:solidFill>
              </a:rPr>
              <a:t>Fun and A Little Weirdness</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Be </a:t>
            </a:r>
            <a:r>
              <a:rPr lang="en-US" sz="2400" dirty="0">
                <a:solidFill>
                  <a:schemeClr val="tx1">
                    <a:lumMod val="65000"/>
                    <a:lumOff val="35000"/>
                  </a:schemeClr>
                </a:solidFill>
              </a:rPr>
              <a:t>Adventurous, Creative, and Open-Minded</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Pursue </a:t>
            </a:r>
            <a:r>
              <a:rPr lang="en-US" sz="2400" dirty="0">
                <a:solidFill>
                  <a:schemeClr val="tx1">
                    <a:lumMod val="65000"/>
                    <a:lumOff val="35000"/>
                  </a:schemeClr>
                </a:solidFill>
              </a:rPr>
              <a:t>Growth and Learning</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Build </a:t>
            </a:r>
            <a:r>
              <a:rPr lang="en-US" sz="2400" dirty="0">
                <a:solidFill>
                  <a:schemeClr val="tx1">
                    <a:lumMod val="65000"/>
                    <a:lumOff val="35000"/>
                  </a:schemeClr>
                </a:solidFill>
              </a:rPr>
              <a:t>Open and Honest Relationships With Communication</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Build </a:t>
            </a:r>
            <a:r>
              <a:rPr lang="en-US" sz="2400" dirty="0">
                <a:solidFill>
                  <a:schemeClr val="tx1">
                    <a:lumMod val="65000"/>
                    <a:lumOff val="35000"/>
                  </a:schemeClr>
                </a:solidFill>
              </a:rPr>
              <a:t>a Positive Team and Family Spirit</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Do </a:t>
            </a:r>
            <a:r>
              <a:rPr lang="en-US" sz="2400" dirty="0">
                <a:solidFill>
                  <a:schemeClr val="tx1">
                    <a:lumMod val="65000"/>
                    <a:lumOff val="35000"/>
                  </a:schemeClr>
                </a:solidFill>
              </a:rPr>
              <a:t>More With Less</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Be </a:t>
            </a:r>
            <a:r>
              <a:rPr lang="en-US" sz="2400" dirty="0">
                <a:solidFill>
                  <a:schemeClr val="tx1">
                    <a:lumMod val="65000"/>
                    <a:lumOff val="35000"/>
                  </a:schemeClr>
                </a:solidFill>
              </a:rPr>
              <a:t>Passionate and Determined</a:t>
            </a:r>
          </a:p>
          <a:p>
            <a:pPr marL="914400" indent="-457200">
              <a:spcAft>
                <a:spcPts val="600"/>
              </a:spcAft>
              <a:buFont typeface="Arial" panose="020B0604020202020204" pitchFamily="34" charset="0"/>
              <a:buChar char="•"/>
            </a:pPr>
            <a:r>
              <a:rPr lang="en-US" sz="2400" dirty="0" smtClean="0">
                <a:solidFill>
                  <a:schemeClr val="tx1">
                    <a:lumMod val="65000"/>
                    <a:lumOff val="35000"/>
                  </a:schemeClr>
                </a:solidFill>
              </a:rPr>
              <a:t>Be </a:t>
            </a:r>
            <a:r>
              <a:rPr lang="en-US" sz="2400" dirty="0">
                <a:solidFill>
                  <a:schemeClr val="tx1">
                    <a:lumMod val="65000"/>
                    <a:lumOff val="35000"/>
                  </a:schemeClr>
                </a:solidFill>
              </a:rPr>
              <a:t>Humble</a:t>
            </a:r>
          </a:p>
        </p:txBody>
      </p:sp>
      <p:pic>
        <p:nvPicPr>
          <p:cNvPr id="6" name="Picture 5" descr="Zappos logo.png"/>
          <p:cNvPicPr>
            <a:picLocks noChangeAspect="1"/>
          </p:cNvPicPr>
          <p:nvPr/>
        </p:nvPicPr>
        <p:blipFill>
          <a:blip r:embed="rId3" cstate="print"/>
          <a:stretch>
            <a:fillRect/>
          </a:stretch>
        </p:blipFill>
        <p:spPr>
          <a:xfrm>
            <a:off x="6765851" y="5273675"/>
            <a:ext cx="2225749" cy="1219200"/>
          </a:xfrm>
          <a:prstGeom prst="rect">
            <a:avLst/>
          </a:prstGeom>
        </p:spPr>
      </p:pic>
      <p:sp>
        <p:nvSpPr>
          <p:cNvPr id="2" name="Title 1"/>
          <p:cNvSpPr>
            <a:spLocks noGrp="1"/>
          </p:cNvSpPr>
          <p:nvPr>
            <p:ph type="ctrTitle"/>
          </p:nvPr>
        </p:nvSpPr>
        <p:spPr/>
        <p:txBody>
          <a:bodyPr/>
          <a:lstStyle/>
          <a:p>
            <a:r>
              <a:rPr lang="en-US" dirty="0" err="1" smtClean="0"/>
              <a:t>Zappos</a:t>
            </a:r>
            <a:r>
              <a:rPr lang="en-US" dirty="0" smtClean="0"/>
              <a:t> Core Values</a:t>
            </a:r>
            <a:endParaRPr lang="en-US" dirty="0"/>
          </a:p>
        </p:txBody>
      </p:sp>
      <p:sp>
        <p:nvSpPr>
          <p:cNvPr id="9" name="Footer Placeholder 4"/>
          <p:cNvSpPr>
            <a:spLocks noGrp="1"/>
          </p:cNvSpPr>
          <p:nvPr>
            <p:ph type="ftr" sz="quarter" idx="3"/>
          </p:nvPr>
        </p:nvSpPr>
        <p:spPr>
          <a:xfrm>
            <a:off x="2438400" y="6508750"/>
            <a:ext cx="4267200" cy="196850"/>
          </a:xfrm>
          <a:prstGeom prst="rect">
            <a:avLst/>
          </a:prstGeom>
        </p:spPr>
        <p:txBody>
          <a:bodyPr/>
          <a:lstStyle>
            <a:lvl1pPr>
              <a:defRPr sz="1000">
                <a:latin typeface="Arial"/>
              </a:defRPr>
            </a:lvl1pPr>
          </a:lstStyle>
          <a:p>
            <a:pPr algn="ctr"/>
            <a:r>
              <a:rPr lang="en-US" dirty="0" smtClean="0"/>
              <a:t>© 2016 The Hitachi Foundation and Broughton Consulting, LLC </a:t>
            </a:r>
            <a:endParaRPr lang="en-US" dirty="0"/>
          </a:p>
        </p:txBody>
      </p:sp>
    </p:spTree>
    <p:extLst>
      <p:ext uri="{BB962C8B-B14F-4D97-AF65-F5344CB8AC3E}">
        <p14:creationId xmlns:p14="http://schemas.microsoft.com/office/powerpoint/2010/main" val="2460647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6801</TotalTime>
  <Words>5521</Words>
  <Application>Microsoft Macintosh PowerPoint</Application>
  <PresentationFormat>On-screen Show (4:3)</PresentationFormat>
  <Paragraphs>429</Paragraphs>
  <Slides>36</Slides>
  <Notes>36</Notes>
  <HiddenSlides>0</HiddenSlides>
  <MMClips>1</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PowerPoint Presentation</vt:lpstr>
      <vt:lpstr>Grounding Principals</vt:lpstr>
      <vt:lpstr>PowerPoint Presentation</vt:lpstr>
      <vt:lpstr>The Modules</vt:lpstr>
      <vt:lpstr>Today’s session</vt:lpstr>
      <vt:lpstr>Hiring for culture fit check in</vt:lpstr>
      <vt:lpstr>Hiring for culture</vt:lpstr>
      <vt:lpstr>Hiring for culture - Zappos</vt:lpstr>
      <vt:lpstr>Zappos Core Values</vt:lpstr>
      <vt:lpstr>Zappos Core Values</vt:lpstr>
      <vt:lpstr>Hiring for culture fit excercise</vt:lpstr>
      <vt:lpstr>Pursuing diversity for strength</vt:lpstr>
      <vt:lpstr>Pursuing diversity check in</vt:lpstr>
      <vt:lpstr>Unconscious bias exercise</vt:lpstr>
      <vt:lpstr>Expanding the talent pool</vt:lpstr>
      <vt:lpstr>Expanding the talent pool</vt:lpstr>
      <vt:lpstr>Walgreens and Xerox</vt:lpstr>
      <vt:lpstr>Effective onboarding and mentorship</vt:lpstr>
      <vt:lpstr>Effective onboarding and mentorship</vt:lpstr>
      <vt:lpstr>Onboarding check in</vt:lpstr>
      <vt:lpstr>Onboarding and mentorship  at startups </vt:lpstr>
      <vt:lpstr>Zingerman’s and W.L. Gore</vt:lpstr>
      <vt:lpstr>Culture Building Check-in</vt:lpstr>
      <vt:lpstr>Culture Building </vt:lpstr>
      <vt:lpstr>Zingerman’s and Zappos</vt:lpstr>
      <vt:lpstr>Communicating the Culture Check-in</vt:lpstr>
      <vt:lpstr>Communication Best Practices</vt:lpstr>
      <vt:lpstr>Warby Parker and Tasty Catering</vt:lpstr>
      <vt:lpstr>Key Takeaways/Feedback</vt:lpstr>
      <vt:lpstr>Appendix</vt:lpstr>
      <vt:lpstr>Pursuing diversity for strength</vt:lpstr>
      <vt:lpstr>Pursuing diversity for strength</vt:lpstr>
      <vt:lpstr>Expanding the talent pool</vt:lpstr>
      <vt:lpstr>Sources for hiring and supporting those with barriers</vt:lpstr>
      <vt:lpstr>Sources of support for those  with barriers</vt:lpstr>
      <vt:lpstr>Cooperative Home Care Associates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dc:creator>
  <cp:lastModifiedBy>Camilo Velasquez</cp:lastModifiedBy>
  <cp:revision>641</cp:revision>
  <cp:lastPrinted>2014-04-23T14:36:10Z</cp:lastPrinted>
  <dcterms:created xsi:type="dcterms:W3CDTF">2014-02-25T04:56:12Z</dcterms:created>
  <dcterms:modified xsi:type="dcterms:W3CDTF">2017-05-12T00:52:14Z</dcterms:modified>
</cp:coreProperties>
</file>